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p:sldMasterIdLst>
    <p:sldMasterId id="2147483648" r:id="rId1"/>
  </p:sldMasterIdLst>
  <p:notesMasterIdLst>
    <p:notesMasterId r:id="rId4"/>
  </p:notesMasterIdLst>
  <p:handoutMasterIdLst>
    <p:handoutMasterId r:id="rId29"/>
  </p:handoutMasterIdLst>
  <p:sldIdLst>
    <p:sldId id="2528" r:id="rId3"/>
    <p:sldId id="2530" r:id="rId5"/>
    <p:sldId id="2560" r:id="rId6"/>
    <p:sldId id="2608" r:id="rId7"/>
    <p:sldId id="2532" r:id="rId8"/>
    <p:sldId id="2614" r:id="rId9"/>
    <p:sldId id="2615" r:id="rId10"/>
    <p:sldId id="2609" r:id="rId11"/>
    <p:sldId id="2611" r:id="rId12"/>
    <p:sldId id="2612" r:id="rId13"/>
    <p:sldId id="2645" r:id="rId14"/>
    <p:sldId id="2646" r:id="rId15"/>
    <p:sldId id="2647" r:id="rId16"/>
    <p:sldId id="2648" r:id="rId17"/>
    <p:sldId id="2649" r:id="rId18"/>
    <p:sldId id="2650" r:id="rId19"/>
    <p:sldId id="2652" r:id="rId20"/>
    <p:sldId id="2653" r:id="rId21"/>
    <p:sldId id="2654" r:id="rId22"/>
    <p:sldId id="2655" r:id="rId23"/>
    <p:sldId id="2656" r:id="rId24"/>
    <p:sldId id="2657" r:id="rId25"/>
    <p:sldId id="2659" r:id="rId26"/>
    <p:sldId id="2660" r:id="rId27"/>
    <p:sldId id="2562" r:id="rId28"/>
  </p:sldIdLst>
  <p:sldSz cx="12858750" cy="7232650"/>
  <p:notesSz cx="6858000" cy="9144000"/>
  <p:defaultTex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40080" indent="-18288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82700" indent="-3683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925955" indent="-55435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568575" indent="-73977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2DDE45"/>
    <a:srgbClr val="000000"/>
    <a:srgbClr val="66CCFF"/>
    <a:srgbClr val="125B26"/>
    <a:srgbClr val="27B23C"/>
    <a:srgbClr val="134B28"/>
    <a:srgbClr val="63BC6F"/>
    <a:srgbClr val="C00000"/>
    <a:srgbClr val="A03D2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193" autoAdjust="0"/>
    <p:restoredTop sz="95256" autoAdjust="0"/>
  </p:normalViewPr>
  <p:slideViewPr>
    <p:cSldViewPr>
      <p:cViewPr varScale="1">
        <p:scale>
          <a:sx n="82" d="100"/>
          <a:sy n="82" d="100"/>
        </p:scale>
        <p:origin x="538" y="62"/>
      </p:cViewPr>
      <p:guideLst>
        <p:guide orient="horz" pos="342"/>
        <p:guide orient="horz" pos="4180"/>
        <p:guide pos="4054"/>
        <p:guide pos="557"/>
        <p:guide pos="7497"/>
        <p:guide pos="6908"/>
      </p:guideLst>
    </p:cSldViewPr>
  </p:slideViewPr>
  <p:outlineViewPr>
    <p:cViewPr>
      <p:scale>
        <a:sx n="100" d="100"/>
        <a:sy n="100" d="100"/>
      </p:scale>
      <p:origin x="0" y="-20556"/>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65" d="100"/>
          <a:sy n="65" d="100"/>
        </p:scale>
        <p:origin x="2796" y="54"/>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2" Type="http://schemas.openxmlformats.org/officeDocument/2006/relationships/tableStyles" Target="tableStyles.xml"/><Relationship Id="rId31" Type="http://schemas.openxmlformats.org/officeDocument/2006/relationships/viewProps" Target="viewProps.xml"/><Relationship Id="rId30" Type="http://schemas.openxmlformats.org/officeDocument/2006/relationships/presProps" Target="presProps.xml"/><Relationship Id="rId3" Type="http://schemas.openxmlformats.org/officeDocument/2006/relationships/slide" Target="slides/slide1.xml"/><Relationship Id="rId29" Type="http://schemas.openxmlformats.org/officeDocument/2006/relationships/handoutMaster" Target="handoutMasters/handoutMaster1.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9630DBF-D010-4114-9DE3-41E342A27C18}"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4D1D107-4CC9-43CA-8CA8-36E1DF70D5F2}"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pPr>
              <a:defRPr/>
            </a:pPr>
            <a:fld id="{06024D97-E667-405D-B634-E583E2108D71}" type="datetimeFigureOut">
              <a:rPr lang="zh-CN" altLang="en-US"/>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noProof="0"/>
              <a:t>单击此处编辑母版文本样式</a:t>
            </a:r>
            <a:endParaRPr lang="zh-CN" altLang="en-US" noProof="0"/>
          </a:p>
          <a:p>
            <a:pPr lvl="1"/>
            <a:r>
              <a:rPr lang="zh-CN" altLang="en-US" noProof="0"/>
              <a:t>第二级</a:t>
            </a:r>
            <a:endParaRPr lang="zh-CN" altLang="en-US" noProof="0"/>
          </a:p>
          <a:p>
            <a:pPr lvl="2"/>
            <a:r>
              <a:rPr lang="zh-CN" altLang="en-US" noProof="0"/>
              <a:t>第三级</a:t>
            </a:r>
            <a:endParaRPr lang="zh-CN" altLang="en-US" noProof="0"/>
          </a:p>
          <a:p>
            <a:pPr lvl="3"/>
            <a:r>
              <a:rPr lang="zh-CN" altLang="en-US" noProof="0"/>
              <a:t>第四级</a:t>
            </a:r>
            <a:endParaRPr lang="zh-CN" altLang="en-US" noProof="0"/>
          </a:p>
          <a:p>
            <a:pPr lvl="4"/>
            <a:r>
              <a:rPr lang="zh-CN" altLang="en-US" noProof="0"/>
              <a:t>第五级</a:t>
            </a:r>
            <a:endParaRPr lang="zh-CN" altLang="en-US" noProof="0"/>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lstStyle>
            <a:lvl1pPr algn="r">
              <a:defRPr sz="1200"/>
            </a:lvl1pPr>
          </a:lstStyle>
          <a:p>
            <a:fld id="{418F03C3-53C1-4F10-8DAF-D1F318E96C6E}" type="slidenum">
              <a:rPr lang="zh-CN" altLang="en-US"/>
            </a:fld>
            <a:endParaRPr lang="zh-CN"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300" kern="1200">
        <a:solidFill>
          <a:schemeClr val="tx1"/>
        </a:solidFill>
        <a:latin typeface="+mn-lt"/>
        <a:ea typeface="+mn-ea"/>
        <a:cs typeface="+mn-cs"/>
      </a:defRPr>
    </a:lvl1pPr>
    <a:lvl2pPr marL="455930" algn="l" rtl="0" eaLnBrk="0" fontAlgn="base" hangingPunct="0">
      <a:spcBef>
        <a:spcPct val="30000"/>
      </a:spcBef>
      <a:spcAft>
        <a:spcPct val="0"/>
      </a:spcAft>
      <a:defRPr sz="1300" kern="1200">
        <a:solidFill>
          <a:schemeClr val="tx1"/>
        </a:solidFill>
        <a:latin typeface="+mn-lt"/>
        <a:ea typeface="+mn-ea"/>
        <a:cs typeface="+mn-cs"/>
      </a:defRPr>
    </a:lvl2pPr>
    <a:lvl3pPr marL="913130" algn="l" rtl="0" eaLnBrk="0" fontAlgn="base" hangingPunct="0">
      <a:spcBef>
        <a:spcPct val="30000"/>
      </a:spcBef>
      <a:spcAft>
        <a:spcPct val="0"/>
      </a:spcAft>
      <a:defRPr sz="1300" kern="1200">
        <a:solidFill>
          <a:schemeClr val="tx1"/>
        </a:solidFill>
        <a:latin typeface="+mn-lt"/>
        <a:ea typeface="+mn-ea"/>
        <a:cs typeface="+mn-cs"/>
      </a:defRPr>
    </a:lvl3pPr>
    <a:lvl4pPr marL="1370330" algn="l" rtl="0" eaLnBrk="0" fontAlgn="base" hangingPunct="0">
      <a:spcBef>
        <a:spcPct val="30000"/>
      </a:spcBef>
      <a:spcAft>
        <a:spcPct val="0"/>
      </a:spcAft>
      <a:defRPr sz="1300" kern="1200">
        <a:solidFill>
          <a:schemeClr val="tx1"/>
        </a:solidFill>
        <a:latin typeface="+mn-lt"/>
        <a:ea typeface="+mn-ea"/>
        <a:cs typeface="+mn-cs"/>
      </a:defRPr>
    </a:lvl4pPr>
    <a:lvl5pPr marL="1827530" algn="l" rtl="0" eaLnBrk="0" fontAlgn="base" hangingPunct="0">
      <a:spcBef>
        <a:spcPct val="30000"/>
      </a:spcBef>
      <a:spcAft>
        <a:spcPct val="0"/>
      </a:spcAft>
      <a:defRPr sz="1300" kern="1200">
        <a:solidFill>
          <a:schemeClr val="tx1"/>
        </a:solidFill>
        <a:latin typeface="+mn-lt"/>
        <a:ea typeface="+mn-ea"/>
        <a:cs typeface="+mn-cs"/>
      </a:defRPr>
    </a:lvl5pPr>
    <a:lvl6pPr marL="2285365" algn="l" defTabSz="913765" rtl="0" eaLnBrk="1" latinLnBrk="0" hangingPunct="1">
      <a:defRPr sz="1300" kern="1200">
        <a:solidFill>
          <a:schemeClr val="tx1"/>
        </a:solidFill>
        <a:latin typeface="+mn-lt"/>
        <a:ea typeface="+mn-ea"/>
        <a:cs typeface="+mn-cs"/>
      </a:defRPr>
    </a:lvl6pPr>
    <a:lvl7pPr marL="2742565" algn="l" defTabSz="913765" rtl="0" eaLnBrk="1" latinLnBrk="0" hangingPunct="1">
      <a:defRPr sz="1300" kern="1200">
        <a:solidFill>
          <a:schemeClr val="tx1"/>
        </a:solidFill>
        <a:latin typeface="+mn-lt"/>
        <a:ea typeface="+mn-ea"/>
        <a:cs typeface="+mn-cs"/>
      </a:defRPr>
    </a:lvl7pPr>
    <a:lvl8pPr marL="3199765" algn="l" defTabSz="913765" rtl="0" eaLnBrk="1" latinLnBrk="0" hangingPunct="1">
      <a:defRPr sz="1300" kern="1200">
        <a:solidFill>
          <a:schemeClr val="tx1"/>
        </a:solidFill>
        <a:latin typeface="+mn-lt"/>
        <a:ea typeface="+mn-ea"/>
        <a:cs typeface="+mn-cs"/>
      </a:defRPr>
    </a:lvl8pPr>
    <a:lvl9pPr marL="3656965" algn="l" defTabSz="913765" rtl="0" eaLnBrk="1" latinLnBrk="0" hangingPunct="1">
      <a:defRPr sz="13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4FF5570-FE69-4FDF-99DA-8CDE436443CD}" type="slidenum">
              <a:rPr lang="en-US" smtClean="0"/>
            </a:fld>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我们当前已经完成了一个基本的接水框架（包括硬件的搭建及焊接），并且也通过一块单片机和传感器实现了对液位高度的测量，精度在毫米级，满足使用要求，同时使用另一块单片机连接传感器进行水杯高度的测量，相对精度在厘米级以内，满足使用要求，我们使用了两块单片机对此进行处理，实现了两块单片机的串口通信，实现了数据的请求和返送。杯子的高度以及液面的高度滤波后均发送到电脑上并且用虚拟示波器查看，其曲线变化符合我们倒水时的现象。我们当前主攻对水杯信息的采集，对于电磁阀的控制，其控制算法十分简单，也只是进行了初步的尝试。我们正要进行综合测试。</a:t>
            </a:r>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1.由于我们的产品有自动接满的特性，可以充分解放用户的双手，我们的产品可以做到自动感应用户是否将水杯放在水龙头下，不需要用户任何额外的操作，做到简单快捷，提高用户的生活品质，节约宝贵用户的时间。</a:t>
            </a:r>
            <a:endParaRPr lang="zh-CN" altLang="en-US"/>
          </a:p>
          <a:p>
            <a:r>
              <a:rPr lang="zh-CN" altLang="en-US"/>
              <a:t>2.对于粗心的用户，他们可能会存在接水忘记关水龙头的情况，造成是自愿的大量浪费，此时，自止水的功能就可以避免这种浪费情况的发生，从而节约了宝贵的水资源。</a:t>
            </a:r>
            <a:endParaRPr lang="zh-CN" altLang="en-US"/>
          </a:p>
          <a:p>
            <a:r>
              <a:rPr lang="zh-CN" altLang="en-US"/>
              <a:t>3.使用传统水龙头时，用户需要用手去控制水龙头的阀门，然而某些用户在接热水时没有及时关闭水龙头，可能会存在热水烫伤用户的情况，而我们的水龙头采用全自动的控制方式，系统实时稳定，避免了用户关闭水龙头不及时的情况，从而保障了用户的安全。</a:t>
            </a:r>
            <a:endParaRPr lang="zh-CN" altLang="en-US"/>
          </a:p>
          <a:p>
            <a:r>
              <a:rPr lang="zh-CN" altLang="en-US"/>
              <a:t>4.我们采用自动感应的开启方式，避免了用户需要用手去打开开关，消除了水被污染的隐患，我们做到了方便卫生。</a:t>
            </a:r>
            <a:endParaRPr lang="zh-CN" altLang="en-US"/>
          </a:p>
          <a:p>
            <a:r>
              <a:rPr lang="zh-CN" altLang="en-US"/>
              <a:t>5.当前市面上的功能相对齐全的水龙头价格较高，很难在公共场合大批量使用，这也是这种水龙头不能大量普及的原因。我们要尽可能降低做到降低成本同时提高性能，这就需要我们进行更深一步的研究。</a:t>
            </a:r>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sym typeface="+mn-ea"/>
              </a:rPr>
              <a:t>经测试，超声波传感器和红外测距传感器的测量广角太大，无法满足对于水杯这种小口径内液位的测量。我们在后续的测试中发现，红外传感器的测得数据极易受水面波纹的影响(反射），产生大量的噪声。对于超声波传感器，其采集的原始数据是高电平时间，其测量很不稳定，经常有数据的突变，导致单片机卡死。对于光流传感器，单片机处理过程中不能准确识别出液位的变化，并且使用条件十分苛刻（强光），至此我们并没有采用以上几种传感器。在我们的后续测试中我们发现，意法半导体公司的VL53L0X（光飞行时间传感器）具有良好的特性，其精度在毫米级，并且测量广角小，几乎是点测量，同时对于水这种介质的响应良好，噪声小于以上两种传感器。</a:t>
            </a:r>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sym typeface="+mn-ea"/>
              </a:rPr>
              <a:t>经测试，超声波传感器和红外测距传感器的测量广角太大，无法满足对于水杯这种小口径内液位的测量。我们在后续的测试中发现，红外传感器的测得数据极易受水面波纹的影响(反射），产生大量的噪声。对于超声波传感器，其采集的原始数据是高电平时间，其测量很不稳定，经常有数据的突变，导致单片机卡死。对于光流传感器，单片机处理过程中不能准确识别出液位的变化，并且使用条件十分苛刻（强光），至此我们并没有采用以上几种传感器。在我们的后续测试中我们发现，意法半导体公司的VL53L0X（光飞行时间传感器）具有良好的特性，其精度在毫米级，并且测量广角小，几乎是点测量，同时对于水这种介质的响应良好，噪声小于以上两种传感器。</a:t>
            </a:r>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sym typeface="+mn-ea"/>
              </a:rPr>
              <a:t>经测试，超声波传感器和红外测距传感器的测量广角太大，无法满足对于水杯这种小口径内液位的测量。我们在后续的测试中发现，红外传感器的测得数据极易受水面波纹的影响(反射），产生大量的噪声。对于超声波传感器，其采集的原始数据是高电平时间，其测量很不稳定，经常有数据的突变，导致单片机卡死。对于光流传感器，单片机处理过程中不能准确识别出液位的变化，并且使用条件十分苛刻（强光），至此我们并没有采用以上几种传感器。在我们的后续测试中我们发现，意法半导体公司的VL53L0X（光飞行时间传感器）具有良好的特性，其精度在毫米级，并且测量广角小，几乎是点测量，同时对于水这种介质的响应良好，噪声小于以上两种传感器。</a:t>
            </a:r>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sym typeface="+mn-ea"/>
              </a:rPr>
              <a:t>经测试，超声波传感器和红外测距传感器的测量广角太大，无法满足对于水杯这种小口径内液位的测量。我们在后续的测试中发现，红外传感器的测得数据极易受水面波纹的影响(反射），产生大量的噪声。对于超声波传感器，其采集的原始数据是高电平时间，其测量很不稳定，经常有数据的突变，导致单片机卡死。对于光流传感器，单片机处理过程中不能准确识别出液位的变化，并且使用条件十分苛刻（强光），至此我们并没有采用以上几种传感器。在我们的后续测试中我们发现，意法半导体公司的VL53L0X（光飞行时间传感器）具有良好的特性，其精度在毫米级，并且测量广角小，几乎是点测量，同时对于水这种介质的响应良好，噪声小于以上两种传感器。</a:t>
            </a:r>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sym typeface="+mn-ea"/>
              </a:rPr>
              <a:t>经测试，超声波传感器和红外测距传感器的测量广角太大，无法满足对于水杯这种小口径内液位的测量。我们在后续的测试中发现，红外传感器的测得数据极易受水面波纹的影响(反射），产生大量的噪声。对于超声波传感器，其采集的原始数据是高电平时间，其测量很不稳定，经常有数据的突变，导致单片机卡死。对于光流传感器，单片机处理过程中不能准确识别出液位的变化，并且使用条件十分苛刻（强光），至此我们并没有采用以上几种传感器。在我们的后续测试中我们发现，意法半导体公司的VL53L0X（光飞行时间传感器）具有良好的特性，其精度在毫米级，并且测量广角小，几乎是点测量，同时对于水这种介质的响应良好，噪声小于以上两种传感器。</a:t>
            </a:r>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sym typeface="+mn-ea"/>
              </a:rPr>
              <a:t>经测试，超声波传感器和红外测距传感器的测量广角太大，无法满足对于水杯这种小口径内液位的测量。我们在后续的测试中发现，红外传感器的测得数据极易受水面波纹的影响(反射），产生大量的噪声。对于超声波传感器，其采集的原始数据是高电平时间，其测量很不稳定，经常有数据的突变，导致单片机卡死。对于光流传感器，单片机处理过程中不能准确识别出液位的变化，并且使用条件十分苛刻（强光），至此我们并没有采用以上几种传感器。在我们的后续测试中我们发现，意法半导体公司的VL53L0X（光飞行时间传感器）具有良好的特性，其精度在毫米级，并且测量广角小，几乎是点测量，同时对于水这种介质的响应良好，噪声小于以上两种传感器。</a:t>
            </a:r>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sym typeface="+mn-ea"/>
              </a:rPr>
              <a:t>经测试，超声波传感器和红外测距传感器的测量广角太大，无法满足对于水杯这种小口径内液位的测量。我们在后续的测试中发现，红外传感器的测得数据极易受水面波纹的影响(反射），产生大量的噪声。对于超声波传感器，其采集的原始数据是高电平时间，其测量很不稳定，经常有数据的突变，导致单片机卡死。对于光流传感器，单片机处理过程中不能准确识别出液位的变化，并且使用条件十分苛刻（强光），至此我们并没有采用以上几种传感器。在我们的后续测试中我们发现，意法半导体公司的VL53L0X（光飞行时间传感器）具有良好的特性，其精度在毫米级，并且测量广角小，几乎是点测量，同时对于水这种介质的响应良好，噪声小于以上两种传感器。</a:t>
            </a:r>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sym typeface="+mn-ea"/>
              </a:rPr>
              <a:t>经测试，超声波传感器和红外测距传感器的测量广角太大，无法满足对于水杯这种小口径内液位的测量。我们在后续的测试中发现，红外传感器的测得数据极易受水面波纹的影响(反射），产生大量的噪声。对于超声波传感器，其采集的原始数据是高电平时间，其测量很不稳定，经常有数据的突变，导致单片机卡死。对于光流传感器，单片机处理过程中不能准确识别出液位的变化，并且使用条件十分苛刻（强光），至此我们并没有采用以上几种传感器。在我们的后续测试中我们发现，意法半导体公司的VL53L0X（光飞行时间传感器）具有良好的特性，其精度在毫米级，并且测量广角小，几乎是点测量，同时对于水这种介质的响应良好，噪声小于以上两种传感器。</a:t>
            </a:r>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sym typeface="+mn-ea"/>
              </a:rPr>
              <a:t>2.测高传感器的选型</a:t>
            </a:r>
            <a:endParaRPr lang="zh-CN" altLang="en-US">
              <a:sym typeface="+mn-ea"/>
            </a:endParaRPr>
          </a:p>
          <a:p>
            <a:r>
              <a:rPr lang="zh-CN" altLang="en-US">
                <a:sym typeface="+mn-ea"/>
              </a:rPr>
              <a:t>对于测高传感器，项目的要求是精度在厘米以下，不受杯子材质的影响。我们起初是考虑从杯子上方测得杯子高度，后来在测试中发现，杯壁很薄，很难被超声波传感器和光飞行时间传感器识别并测量出来，至此，我们陷入了僵局。在之后的测试中，我们换位思考，从侧面去测量杯子高度，在这里我们采取了一种类似于电梯门上使用的一种光开关，简单的说，就是一边是红外发射端，另一边是红外接收端，如果有物体阻隔，那么单片机就可以采集到这种变化，如果将这做成一排，就可以实现一个遮挡测量的装置。其精度取决于使用的反射接收管的线密度。在项目中，我们最初采用的是红外对管，但是经测试发现，红外对管对玻璃介质几乎没有响应，而经测试发现，光敏电阻具有一定的响应能力。至此，我们选用光敏电阻为基本采集单元，对n个光敏电阻进行A/D转换得到数字量送入单片机，并通过一定的滤波算法实现了对高度测测量，精度也符合项目的预期的要求。</a:t>
            </a:r>
            <a:endParaRPr lang="zh-CN" altLang="en-US">
              <a:sym typeface="+mn-ea"/>
            </a:endParaRPr>
          </a:p>
        </p:txBody>
      </p:sp>
      <p:sp>
        <p:nvSpPr>
          <p:cNvPr id="4" name="灯片编号占位符 3"/>
          <p:cNvSpPr>
            <a:spLocks noGrp="1"/>
          </p:cNvSpPr>
          <p:nvPr>
            <p:ph type="sldNum" sz="quarter" idx="10"/>
          </p:nvPr>
        </p:nvSpPr>
        <p:spPr/>
        <p:txBody>
          <a:bodyPr/>
          <a:lstStyle/>
          <a:p>
            <a:fld id="{418F03C3-53C1-4F10-8DAF-D1F318E96C6E}"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sym typeface="+mn-ea"/>
              </a:rPr>
              <a:t>2.测高传感器的选型</a:t>
            </a:r>
            <a:endParaRPr lang="zh-CN" altLang="en-US">
              <a:sym typeface="+mn-ea"/>
            </a:endParaRPr>
          </a:p>
          <a:p>
            <a:r>
              <a:rPr lang="zh-CN" altLang="en-US">
                <a:sym typeface="+mn-ea"/>
              </a:rPr>
              <a:t>对于测高传感器，项目的要求是精度在厘米以下，不受杯子材质的影响。我们起初是考虑从杯子上方测得杯子高度，后来在测试中发现，杯壁很薄，很难被超声波传感器和光飞行时间传感器识别并测量出来，至此，我们陷入了僵局。在之后的测试中，我们换位思考，从侧面去测量杯子高度，在这里我们采取了一种类似于电梯门上使用的一种光开关，简单的说，就是一边是红外发射端，另一边是红外接收端，如果有物体阻隔，那么单片机就可以采集到这种变化，如果将这做成一排，就可以实现一个遮挡测量的装置。其精度取决于使用的反射接收管的线密度。在项目中，我们最初采用的是红外对管，但是经测试发现，红外对管对玻璃介质几乎没有响应，而经测试发现，光敏电阻具有一定的响应能力。至此，我们选用光敏电阻为基本采集单元，对n个光敏电阻进行A/D转换得到数字量送入单片机，并通过一定的滤波算法实现了对高度测测量，精度也符合项目的预期的要求。</a:t>
            </a:r>
            <a:endParaRPr lang="zh-CN" altLang="en-US">
              <a:sym typeface="+mn-ea"/>
            </a:endParaRPr>
          </a:p>
        </p:txBody>
      </p:sp>
      <p:sp>
        <p:nvSpPr>
          <p:cNvPr id="4" name="灯片编号占位符 3"/>
          <p:cNvSpPr>
            <a:spLocks noGrp="1"/>
          </p:cNvSpPr>
          <p:nvPr>
            <p:ph type="sldNum" sz="quarter" idx="10"/>
          </p:nvPr>
        </p:nvSpPr>
        <p:spPr/>
        <p:txBody>
          <a:bodyPr/>
          <a:lstStyle/>
          <a:p>
            <a:fld id="{418F03C3-53C1-4F10-8DAF-D1F318E96C6E}"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sym typeface="+mn-ea"/>
              </a:rPr>
              <a:t>未突破的关键技术难题</a:t>
            </a:r>
            <a:endParaRPr lang="zh-CN" altLang="en-US">
              <a:sym typeface="+mn-ea"/>
            </a:endParaRPr>
          </a:p>
          <a:p>
            <a:r>
              <a:rPr lang="zh-CN" altLang="en-US">
                <a:sym typeface="+mn-ea"/>
              </a:rPr>
              <a:t>测高传感器对光要求过高</a:t>
            </a:r>
            <a:endParaRPr lang="zh-CN" altLang="en-US">
              <a:sym typeface="+mn-ea"/>
            </a:endParaRPr>
          </a:p>
          <a:p>
            <a:r>
              <a:rPr lang="zh-CN" altLang="en-US">
                <a:sym typeface="+mn-ea"/>
              </a:rPr>
              <a:t>由于在测高传感器中使用的是光敏电阻，接受到的光强越高，阻值越大，对光的敏感程度极高。外界环境的变化会对其产生很大的影响，使最初定义的测量基准失效。因此采取单片机定时更新基准信号量的方式（定时多次采集求均值作为基准）来更新基准，并且我们还打算加入补光灯，抵消自然光情况下光强对采用的影响。</a:t>
            </a:r>
            <a:endParaRPr lang="zh-CN" altLang="en-US">
              <a:sym typeface="+mn-ea"/>
            </a:endParaRPr>
          </a:p>
          <a:p>
            <a:r>
              <a:rPr lang="zh-CN" altLang="en-US">
                <a:sym typeface="+mn-ea"/>
              </a:rPr>
              <a:t>测高传感器的稳定性不佳</a:t>
            </a:r>
            <a:endParaRPr lang="zh-CN" altLang="en-US">
              <a:sym typeface="+mn-ea"/>
            </a:endParaRPr>
          </a:p>
          <a:p>
            <a:r>
              <a:rPr lang="zh-CN" altLang="en-US">
                <a:sym typeface="+mn-ea"/>
              </a:rPr>
              <a:t>由于光敏电阻测得的光强是从各个方向射入传感器的，存在一定的不稳定性，受外界干扰较严重，我们查资料得知有一种光栅传感器，一种采用红外直射式的光电门，非常类似于我们所自制的光敏测高传感器，我们后期测试光栅传感器的效果。</a:t>
            </a:r>
            <a:endParaRPr lang="zh-CN" altLang="en-US">
              <a:sym typeface="+mn-ea"/>
            </a:endParaRPr>
          </a:p>
        </p:txBody>
      </p:sp>
      <p:sp>
        <p:nvSpPr>
          <p:cNvPr id="4" name="灯片编号占位符 3"/>
          <p:cNvSpPr>
            <a:spLocks noGrp="1"/>
          </p:cNvSpPr>
          <p:nvPr>
            <p:ph type="sldNum" sz="quarter" idx="10"/>
          </p:nvPr>
        </p:nvSpPr>
        <p:spPr/>
        <p:txBody>
          <a:bodyPr/>
          <a:lstStyle/>
          <a:p>
            <a:fld id="{418F03C3-53C1-4F10-8DAF-D1F318E96C6E}"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1.由于我们的产品有自动接满的特性，可以充分解放用户的双手，我们的产品可以做到自动感应用户是否将水杯放在水龙头下，不需要用户任何额外的操作，做到简单快捷，提高用户的生活品质，节约宝贵用户的时间。</a:t>
            </a:r>
            <a:endParaRPr lang="zh-CN" altLang="en-US"/>
          </a:p>
          <a:p>
            <a:r>
              <a:rPr lang="zh-CN" altLang="en-US"/>
              <a:t>2.对于粗心的用户，他们可能会存在接水忘记关水龙头的情况，造成是自愿的大量浪费，此时，自止水的功能就可以避免这种浪费情况的发生，从而节约了宝贵的水资源。</a:t>
            </a:r>
            <a:endParaRPr lang="zh-CN" altLang="en-US"/>
          </a:p>
          <a:p>
            <a:r>
              <a:rPr lang="zh-CN" altLang="en-US"/>
              <a:t>3.使用传统水龙头时，用户需要用手去控制水龙头的阀门，然而某些用户在接热水时没有及时关闭水龙头，可能会存在热水烫伤用户的情况，而我们的水龙头采用全自动的控制方式，系统实时稳定，避免了用户关闭水龙头不及时的情况，从而保障了用户的安全。</a:t>
            </a:r>
            <a:endParaRPr lang="zh-CN" altLang="en-US"/>
          </a:p>
          <a:p>
            <a:r>
              <a:rPr lang="zh-CN" altLang="en-US"/>
              <a:t>4.我们采用自动感应的开启方式，避免了用户需要用手去打开开关，消除了水被污染的隐患，我们做到了方便卫生。</a:t>
            </a:r>
            <a:endParaRPr lang="zh-CN" altLang="en-US"/>
          </a:p>
          <a:p>
            <a:r>
              <a:rPr lang="zh-CN" altLang="en-US"/>
              <a:t>5.当前市面上的功能相对齐全的水龙头价格较高，很难在公共场合大批量使用，这也是这种水龙头不能大量普及的原因。我们要尽可能降低做到降低成本同时提高性能，这就需要我们进行更深一步的研究。</a:t>
            </a:r>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10"/>
          </p:nvPr>
        </p:nvSpPr>
        <p:spPr/>
        <p:txBody>
          <a:bodyPr/>
          <a:lstStyle/>
          <a:p>
            <a:fld id="{4AE1D939-3E60-4063-B05E-56844F97CE60}"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4FF5570-FE69-4FDF-99DA-8CDE436443CD}" type="slidenum">
              <a:rPr lang="en-US" smtClean="0"/>
            </a:fld>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智能自满水龙头是一个可以实现帮助用户自动接满水的装置，其功能的实现不受用户所使用的水杯的容量限制，具有一定的通用性。通过单片机控制水龙头实现所有功能，并通过传感器获取当前液面的位置和杯口高度，从而实现对一般水杯的测量，通过算法求出当前水位和杯壁的高度差，使用电磁阀实现定量地控制流量，进而实现自动接满的功能。</a:t>
            </a:r>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1.由于产品有自动接满的特性，可以充分解放用户的双手，产品可以做到自动感应用户是否将水杯放在水龙头下，不需要用户任何额外的操作，做到简单快捷，提高用户的生活品质，节约宝贵用户的时间。</a:t>
            </a:r>
            <a:endParaRPr lang="zh-CN" altLang="en-US"/>
          </a:p>
          <a:p>
            <a:r>
              <a:rPr lang="zh-CN" altLang="en-US"/>
              <a:t>2.对于粗心的用户，他们可能会存在接水忘记关水龙头的情况，造成是自愿的大量浪费，此时，自止水的功能就可以避免这种浪费情况的发生，从而节约了宝贵的水资源。</a:t>
            </a:r>
            <a:endParaRPr lang="zh-CN" altLang="en-US"/>
          </a:p>
          <a:p>
            <a:r>
              <a:rPr lang="zh-CN" altLang="en-US"/>
              <a:t>3.使用传统水龙头时，用户需要用手去控制水龙头的阀门，然而某些用户在接热水时没有及时关闭水龙头，可能会存在热水烫伤用户的情况，而水龙头采用全自动的控制方式，系统实时稳定，避免了用户关闭水龙头不及时的情况，从而保障了用户的安全。</a:t>
            </a:r>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1.由于我们的产品有自动接满的特性，可以充分解放用户的双手，我们的产品可以做到自动感应用户是否将水杯放在水龙头下，不需要用户任何额外的操作，做到简单快捷，提高用户的生活品质，节约宝贵用户的时间。</a:t>
            </a:r>
            <a:endParaRPr lang="zh-CN" altLang="en-US"/>
          </a:p>
          <a:p>
            <a:r>
              <a:rPr lang="zh-CN" altLang="en-US"/>
              <a:t>2.对于粗心的用户，他们可能会存在接水忘记关水龙头的情况，造成是自愿的大量浪费，此时，自止水的功能就可以避免这种浪费情况的发生，从而节约了宝贵的水资源。</a:t>
            </a:r>
            <a:endParaRPr lang="zh-CN" altLang="en-US"/>
          </a:p>
          <a:p>
            <a:r>
              <a:rPr lang="zh-CN" altLang="en-US"/>
              <a:t>3.使用传统水龙头时，用户需要用手去控制水龙头的阀门，然而某些用户在接热水时没有及时关闭水龙头，可能会存在热水烫伤用户的情况，而我们的水龙头采用全自动的控制方式，系统实时稳定，避免了用户关闭水龙头不及时的情况，从而保障了用户的安全。</a:t>
            </a:r>
            <a:endParaRPr lang="zh-CN" altLang="en-US"/>
          </a:p>
          <a:p>
            <a:r>
              <a:rPr lang="zh-CN" altLang="en-US"/>
              <a:t>4.我们采用自动感应的开启方式，避免了用户需要用手去打开开关，消除了水被污染的隐患，我们做到了方便卫生。</a:t>
            </a:r>
            <a:endParaRPr lang="zh-CN" altLang="en-US"/>
          </a:p>
          <a:p>
            <a:r>
              <a:rPr lang="zh-CN" altLang="en-US"/>
              <a:t>5.当前市面上的功能相对齐全的水龙头价格较高，很难在公共场合大批量使用，这也是这种水龙头不能大量普及的原因。我们要尽可能降低做到降低成本同时提高性能，这就需要我们进行更深一步的研究。</a:t>
            </a:r>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sym typeface="+mn-ea"/>
              </a:rPr>
              <a:t>1.由于我们的产品有自动接满的特性，可以充分解放用户的双手，我们的产品可以做到自动感应用户是否将水杯放在水龙头下，不需要用户任何额外的操作，做到简单快捷，提高用户的生活品质，节约宝贵用户的时间。</a:t>
            </a:r>
            <a:endParaRPr lang="zh-CN" altLang="en-US" dirty="0"/>
          </a:p>
          <a:p>
            <a:r>
              <a:rPr lang="zh-CN" altLang="en-US" dirty="0">
                <a:sym typeface="+mn-ea"/>
              </a:rPr>
              <a:t>2.对于粗心的用户，他们可能会存在接水忘记关水龙头的情况，造成是自愿的大量浪费，此时，自止水的功能就可以避免这种浪费情况的发生，从而节约了宝贵的水资源。</a:t>
            </a:r>
            <a:endParaRPr lang="zh-CN" altLang="en-US" dirty="0"/>
          </a:p>
          <a:p>
            <a:r>
              <a:rPr lang="zh-CN" altLang="en-US" dirty="0">
                <a:sym typeface="+mn-ea"/>
              </a:rPr>
              <a:t>3.使用传统水龙头时，用户需要用手去控制水龙头的阀门，然而某些用户在接热水时没有及时关闭水龙头，可能会存在热水烫伤用户的情况，而我们的水龙头采用全自动的控制方式，系统实时稳定，避免了用户关闭水龙头不及时的情况，从而保障了用户的安全。</a:t>
            </a:r>
            <a:endParaRPr lang="zh-CN" altLang="en-US" dirty="0"/>
          </a:p>
          <a:p>
            <a:r>
              <a:rPr lang="zh-CN" altLang="en-US" dirty="0">
                <a:sym typeface="+mn-ea"/>
              </a:rPr>
              <a:t>4.我们采用自动感应的开启方式，避免了用户需要用手去打开开关，消除了水被污染的隐患，我们做到了方便卫生。</a:t>
            </a:r>
            <a:endParaRPr lang="zh-CN" altLang="en-US" dirty="0"/>
          </a:p>
          <a:p>
            <a:r>
              <a:rPr lang="zh-CN" altLang="en-US" dirty="0">
                <a:sym typeface="+mn-ea"/>
              </a:rPr>
              <a:t>5.当前市面上的功能相对齐全的水龙头价格较高，很难在公共场合大批量使用，这也是这种水龙头不能大量普及的原因。我们要尽可能降低做到降低成本同时提高性能，这就需要我们进行更深一步的研究。</a:t>
            </a: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我们当前已经完成了一个基本的接水框架（包括硬件的搭建及焊接），并且也通过一块单片机和传感器实现了对液位高度的测量，精度在毫米级，满足使用要求，同时使用另一块单片机连接传感器进行水杯高度的测量，相对精度在厘米级以内，满足使用要求，我们使用了两块单片机对此进行处理，实现了两块单片机的串口通信，实现了数据的请求和返送。杯子的高度以及液面的高度滤波后均发送到电脑上并且用虚拟示波器查看，其曲线变化符合我们倒水时的现象。我们当前主攻对水杯信息的采集，对于电磁阀的控制，其控制算法十分简单，也只是进行了初步的尝试。我们正要进行综合测试。</a:t>
            </a:r>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2BF82D2-7A68-459D-A996-9BDDA2518FA4}"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3E01EE5D-26FB-46D5-A381-ECFB35BF1D3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000">
        <p:fade/>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000">
        <p:fade/>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84238" y="385763"/>
            <a:ext cx="11090275" cy="1397000"/>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84238" y="1925638"/>
            <a:ext cx="11090275" cy="4589462"/>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84238" y="6704013"/>
            <a:ext cx="2892425" cy="384175"/>
          </a:xfrm>
          <a:prstGeom prst="rect">
            <a:avLst/>
          </a:prstGeom>
        </p:spPr>
        <p:txBody>
          <a:bodyPr vert="horz" lIns="91440" tIns="45720" rIns="91440" bIns="45720" rtlCol="0" anchor="ctr"/>
          <a:lstStyle>
            <a:lvl1pPr algn="l">
              <a:defRPr sz="1200">
                <a:solidFill>
                  <a:schemeClr val="tx1">
                    <a:tint val="75000"/>
                  </a:schemeClr>
                </a:solidFill>
              </a:defRPr>
            </a:lvl1pPr>
          </a:lstStyle>
          <a:p>
            <a:fld id="{32BF82D2-7A68-459D-A996-9BDDA2518FA4}" type="datetimeFigureOut">
              <a:rPr lang="zh-CN" altLang="en-US" smtClean="0"/>
            </a:fld>
            <a:endParaRPr lang="zh-CN" altLang="en-US"/>
          </a:p>
        </p:txBody>
      </p:sp>
      <p:sp>
        <p:nvSpPr>
          <p:cNvPr id="5" name="页脚占位符 4"/>
          <p:cNvSpPr>
            <a:spLocks noGrp="1"/>
          </p:cNvSpPr>
          <p:nvPr>
            <p:ph type="ftr" sz="quarter" idx="3"/>
          </p:nvPr>
        </p:nvSpPr>
        <p:spPr>
          <a:xfrm>
            <a:off x="4259263" y="6704013"/>
            <a:ext cx="4340225" cy="38417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9082088" y="6704013"/>
            <a:ext cx="2892425" cy="384175"/>
          </a:xfrm>
          <a:prstGeom prst="rect">
            <a:avLst/>
          </a:prstGeom>
        </p:spPr>
        <p:txBody>
          <a:bodyPr vert="horz" lIns="91440" tIns="45720" rIns="91440" bIns="45720" rtlCol="0" anchor="ctr"/>
          <a:lstStyle>
            <a:lvl1pPr algn="r">
              <a:defRPr sz="1200">
                <a:solidFill>
                  <a:schemeClr val="tx1">
                    <a:tint val="75000"/>
                  </a:schemeClr>
                </a:solidFill>
              </a:defRPr>
            </a:lvl1pPr>
          </a:lstStyle>
          <a:p>
            <a:fld id="{3E01EE5D-26FB-46D5-A381-ECFB35BF1D34}"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Lst>
  <mc:AlternateContent xmlns:mc="http://schemas.openxmlformats.org/markup-compatibility/2006">
    <mc:Choice xmlns:p14="http://schemas.microsoft.com/office/powerpoint/2010/main" Requires="p14">
      <p:transition spd="slow" p14:dur="1000">
        <p:fade/>
      </p:transition>
    </mc:Choice>
    <mc:Fallback>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xml"/><Relationship Id="rId1" Type="http://schemas.openxmlformats.org/officeDocument/2006/relationships/image" Target="../media/image5.png"/></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1.xml"/><Relationship Id="rId2" Type="http://schemas.openxmlformats.org/officeDocument/2006/relationships/image" Target="../media/image3.png"/><Relationship Id="rId1" Type="http://schemas.openxmlformats.org/officeDocument/2006/relationships/image" Target="../media/image2.png"/></Relationships>
</file>

<file path=ppt/slides/_rels/slide12.xml.rels><?xml version="1.0" encoding="UTF-8" standalone="yes"?>
<Relationships xmlns="http://schemas.openxmlformats.org/package/2006/relationships"><Relationship Id="rId6" Type="http://schemas.openxmlformats.org/officeDocument/2006/relationships/notesSlide" Target="../notesSlides/notesSlide12.xml"/><Relationship Id="rId5" Type="http://schemas.openxmlformats.org/officeDocument/2006/relationships/slideLayout" Target="../slideLayouts/slideLayout1.xml"/><Relationship Id="rId4" Type="http://schemas.openxmlformats.org/officeDocument/2006/relationships/image" Target="../media/image9.jpeg"/><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image" Target="../media/image6.jpeg"/></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1.xml"/><Relationship Id="rId2" Type="http://schemas.openxmlformats.org/officeDocument/2006/relationships/image" Target="../media/image7.jpeg"/><Relationship Id="rId1" Type="http://schemas.openxmlformats.org/officeDocument/2006/relationships/image" Target="../media/image6.jpe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xml"/><Relationship Id="rId1" Type="http://schemas.openxmlformats.org/officeDocument/2006/relationships/image" Target="../media/image9.jpe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xml"/><Relationship Id="rId1" Type="http://schemas.openxmlformats.org/officeDocument/2006/relationships/image" Target="../media/image8.jpe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xml"/><Relationship Id="rId1" Type="http://schemas.openxmlformats.org/officeDocument/2006/relationships/image" Target="../media/image10.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xml"/><Relationship Id="rId1" Type="http://schemas.openxmlformats.org/officeDocument/2006/relationships/image" Target="../media/image11.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xml"/><Relationship Id="rId1" Type="http://schemas.openxmlformats.org/officeDocument/2006/relationships/image" Target="../media/image12.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xml"/><Relationship Id="rId1" Type="http://schemas.openxmlformats.org/officeDocument/2006/relationships/image" Target="../media/image13.png"/></Relationships>
</file>

<file path=ppt/slides/_rels/slide2.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1.xml"/><Relationship Id="rId2" Type="http://schemas.openxmlformats.org/officeDocument/2006/relationships/image" Target="../media/image3.png"/><Relationship Id="rId1" Type="http://schemas.openxmlformats.org/officeDocument/2006/relationships/image" Target="../media/image2.png"/></Relationships>
</file>

<file path=ppt/slides/_rels/slide20.xml.rels><?xml version="1.0" encoding="UTF-8" standalone="yes"?>
<Relationships xmlns="http://schemas.openxmlformats.org/package/2006/relationships"><Relationship Id="rId4" Type="http://schemas.openxmlformats.org/officeDocument/2006/relationships/notesSlide" Target="../notesSlides/notesSlide20.xml"/><Relationship Id="rId3" Type="http://schemas.openxmlformats.org/officeDocument/2006/relationships/slideLayout" Target="../slideLayouts/slideLayout1.xml"/><Relationship Id="rId2" Type="http://schemas.openxmlformats.org/officeDocument/2006/relationships/image" Target="../media/image8.jpeg"/><Relationship Id="rId1" Type="http://schemas.openxmlformats.org/officeDocument/2006/relationships/image" Target="../media/image6.jpe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xml"/><Relationship Id="rId1" Type="http://schemas.openxmlformats.org/officeDocument/2006/relationships/image" Target="../media/image14.jpe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xml"/><Relationship Id="rId1" Type="http://schemas.openxmlformats.org/officeDocument/2006/relationships/image" Target="../media/image15.jpeg"/></Relationships>
</file>

<file path=ppt/slides/_rels/slide23.xml.rels><?xml version="1.0" encoding="UTF-8" standalone="yes"?>
<Relationships xmlns="http://schemas.openxmlformats.org/package/2006/relationships"><Relationship Id="rId4" Type="http://schemas.openxmlformats.org/officeDocument/2006/relationships/notesSlide" Target="../notesSlides/notesSlide23.xml"/><Relationship Id="rId3" Type="http://schemas.openxmlformats.org/officeDocument/2006/relationships/slideLayout" Target="../slideLayouts/slideLayout1.xml"/><Relationship Id="rId2" Type="http://schemas.openxmlformats.org/officeDocument/2006/relationships/image" Target="../media/image3.png"/><Relationship Id="rId1" Type="http://schemas.openxmlformats.org/officeDocument/2006/relationships/image" Target="../media/image2.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1.xml"/><Relationship Id="rId2" Type="http://schemas.openxmlformats.org/officeDocument/2006/relationships/image" Target="../media/image3.png"/><Relationship Id="rId1" Type="http://schemas.openxmlformats.org/officeDocument/2006/relationships/image" Target="../media/image2.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1.xml"/><Relationship Id="rId2" Type="http://schemas.openxmlformats.org/officeDocument/2006/relationships/image" Target="../media/image3.png"/><Relationship Id="rId1" Type="http://schemas.openxmlformats.org/officeDocument/2006/relationships/image" Target="../media/image2.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1.xml"/><Relationship Id="rId2" Type="http://schemas.openxmlformats.org/officeDocument/2006/relationships/image" Target="../media/image3.png"/><Relationship Id="rId1"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xml"/><Relationship Id="rId1" Type="http://schemas.openxmlformats.org/officeDocument/2006/relationships/image" Target="../media/image4.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0" y="0"/>
            <a:ext cx="12858395" cy="7232650"/>
          </a:xfrm>
          <a:prstGeom prst="rect">
            <a:avLst/>
          </a:prstGeom>
          <a:blipFill dpi="0" rotWithShape="1">
            <a:blip r:embed="rId1" cstate="print"/>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259"/>
          <p:cNvSpPr>
            <a:spLocks noChangeArrowheads="1"/>
          </p:cNvSpPr>
          <p:nvPr/>
        </p:nvSpPr>
        <p:spPr bwMode="auto">
          <a:xfrm>
            <a:off x="2183130" y="2536825"/>
            <a:ext cx="8575675" cy="368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buNone/>
            </a:pPr>
            <a:r>
              <a:rPr lang="x-none" sz="2400" cap="all" dirty="0">
                <a:solidFill>
                  <a:schemeClr val="bg1"/>
                </a:solidFill>
                <a:cs typeface="Arial" panose="020B0604020202020204" pitchFamily="34" charset="0"/>
              </a:rPr>
              <a:t>河北工业大学2017年大学生创新创业训练计划项目</a:t>
            </a:r>
            <a:endParaRPr lang="x-none" sz="2400" cap="all" dirty="0">
              <a:solidFill>
                <a:schemeClr val="bg1"/>
              </a:solidFill>
              <a:cs typeface="Arial" panose="020B0604020202020204" pitchFamily="34" charset="0"/>
            </a:endParaRPr>
          </a:p>
        </p:txBody>
      </p:sp>
      <p:sp>
        <p:nvSpPr>
          <p:cNvPr id="9" name="矩形 259"/>
          <p:cNvSpPr>
            <a:spLocks noChangeArrowheads="1"/>
          </p:cNvSpPr>
          <p:nvPr/>
        </p:nvSpPr>
        <p:spPr bwMode="auto">
          <a:xfrm>
            <a:off x="3333115" y="4336365"/>
            <a:ext cx="6419850" cy="7200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buNone/>
            </a:pPr>
            <a:r>
              <a:rPr lang="x-none" altLang="en-US" sz="1800">
                <a:solidFill>
                  <a:schemeClr val="bg1"/>
                </a:solidFill>
                <a:latin typeface="+mn-ea"/>
                <a:sym typeface="+mn-ea"/>
              </a:rPr>
              <a:t>Hebei University of Technology</a:t>
            </a:r>
            <a:endParaRPr lang="x-none" altLang="en-US" sz="1800" dirty="0">
              <a:solidFill>
                <a:schemeClr val="bg1"/>
              </a:solidFill>
              <a:latin typeface="+mn-ea"/>
              <a:cs typeface="Arial" panose="020B0604020202020204" pitchFamily="34" charset="0"/>
              <a:sym typeface="+mn-ea"/>
            </a:endParaRPr>
          </a:p>
          <a:p>
            <a:pPr algn="ctr">
              <a:buNone/>
            </a:pPr>
            <a:r>
              <a:rPr lang="x-none" altLang="zh-CN" sz="2400" dirty="0">
                <a:solidFill>
                  <a:schemeClr val="bg1"/>
                </a:solidFill>
                <a:cs typeface="Arial" panose="020B0604020202020204" pitchFamily="34" charset="0"/>
              </a:rPr>
              <a:t>河北工业大学</a:t>
            </a:r>
            <a:endParaRPr lang="x-none" altLang="zh-CN" sz="2400" dirty="0">
              <a:solidFill>
                <a:schemeClr val="bg1"/>
              </a:solidFill>
              <a:cs typeface="Arial" panose="020B0604020202020204" pitchFamily="34" charset="0"/>
            </a:endParaRPr>
          </a:p>
        </p:txBody>
      </p:sp>
      <p:sp>
        <p:nvSpPr>
          <p:cNvPr id="2" name="矩形 1"/>
          <p:cNvSpPr/>
          <p:nvPr/>
        </p:nvSpPr>
        <p:spPr>
          <a:xfrm>
            <a:off x="1447165" y="1924050"/>
            <a:ext cx="9893300" cy="353504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0" y="0"/>
            <a:ext cx="3253196" cy="231949"/>
          </a:xfrm>
          <a:prstGeom prst="rect">
            <a:avLst/>
          </a:prstGeom>
          <a:solidFill>
            <a:srgbClr val="2DDE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3225746" y="0"/>
            <a:ext cx="3253196" cy="23194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6451491" y="0"/>
            <a:ext cx="3253196" cy="231949"/>
          </a:xfrm>
          <a:prstGeom prst="rect">
            <a:avLst/>
          </a:prstGeom>
          <a:solidFill>
            <a:srgbClr val="2DDE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9605554" y="0"/>
            <a:ext cx="3253196" cy="23194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59"/>
          <p:cNvSpPr>
            <a:spLocks noChangeArrowheads="1"/>
          </p:cNvSpPr>
          <p:nvPr/>
        </p:nvSpPr>
        <p:spPr bwMode="auto">
          <a:xfrm>
            <a:off x="3284855" y="3200985"/>
            <a:ext cx="6419850" cy="8305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buNone/>
            </a:pPr>
            <a:r>
              <a:rPr lang="zh-CN" altLang="x-none" sz="5400" cap="all" dirty="0">
                <a:solidFill>
                  <a:schemeClr val="bg1"/>
                </a:solidFill>
                <a:cs typeface="Arial" panose="020B0604020202020204" pitchFamily="34" charset="0"/>
              </a:rPr>
              <a:t>智能自满水龙头</a:t>
            </a:r>
            <a:endParaRPr lang="zh-CN" altLang="x-none" sz="5400" cap="all" dirty="0">
              <a:solidFill>
                <a:schemeClr val="bg1"/>
              </a:solidFill>
              <a:cs typeface="Arial" panose="020B0604020202020204" pitchFamily="34" charset="0"/>
            </a:endParaRPr>
          </a:p>
        </p:txBody>
      </p:sp>
      <p:sp>
        <p:nvSpPr>
          <p:cNvPr id="5" name="矩形 259"/>
          <p:cNvSpPr>
            <a:spLocks noChangeArrowheads="1"/>
          </p:cNvSpPr>
          <p:nvPr/>
        </p:nvSpPr>
        <p:spPr bwMode="auto">
          <a:xfrm>
            <a:off x="3183890" y="5880685"/>
            <a:ext cx="6419850" cy="368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buNone/>
            </a:pPr>
            <a:r>
              <a:rPr lang="zh-CN" altLang="x-none" sz="2400">
                <a:solidFill>
                  <a:schemeClr val="bg1"/>
                </a:solidFill>
                <a:latin typeface="+mn-ea"/>
                <a:sym typeface="+mn-ea"/>
              </a:rPr>
              <a:t>答辩人：赵海欣</a:t>
            </a:r>
            <a:endParaRPr lang="zh-CN" altLang="x-none" sz="2400">
              <a:solidFill>
                <a:schemeClr val="bg1"/>
              </a:solidFill>
              <a:latin typeface="+mn-ea"/>
              <a:sym typeface="+mn-ea"/>
            </a:endParaRPr>
          </a:p>
        </p:txBody>
      </p:sp>
    </p:spTree>
  </p:cSld>
  <p:clrMapOvr>
    <a:masterClrMapping/>
  </p:clrMapOvr>
  <p:transition spd="slow">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文本框 66"/>
          <p:cNvSpPr txBox="1">
            <a:spLocks noChangeArrowheads="1"/>
          </p:cNvSpPr>
          <p:nvPr/>
        </p:nvSpPr>
        <p:spPr bwMode="auto">
          <a:xfrm>
            <a:off x="6123305" y="1132840"/>
            <a:ext cx="5631180" cy="2676525"/>
          </a:xfrm>
          <a:prstGeom prst="rect">
            <a:avLst/>
          </a:prstGeom>
          <a:noFill/>
          <a:ln>
            <a:noFill/>
          </a:ln>
        </p:spPr>
        <p:txBody>
          <a:bodyPr wrap="square">
            <a:spAutoFit/>
          </a:bodyPr>
          <a:lstStyle>
            <a:defPPr>
              <a:defRPr lang="zh-CN"/>
            </a:defPPr>
            <a:lvl1pPr eaLnBrk="1" hangingPunct="1">
              <a:defRPr sz="4400">
                <a:latin typeface="Simply City Light" panose="020B0303020202080204" pitchFamily="34" charset="0"/>
                <a:ea typeface="SimSun-ExtB" panose="02010609060101010101" pitchFamily="49" charset="-122"/>
                <a:cs typeface="Arial" panose="020B0604020202020204" pitchFamily="34" charset="0"/>
              </a:defRPr>
            </a:lvl1pPr>
            <a:lvl2pPr marL="742950" indent="-285750"/>
            <a:lvl3pPr marL="1143000" indent="-228600"/>
            <a:lvl4pPr marL="1600200" indent="-228600"/>
            <a:lvl5pPr marL="2057400" indent="-228600"/>
            <a:lvl6pPr marL="2514600" indent="-228600" defTabSz="685800" fontAlgn="base">
              <a:spcBef>
                <a:spcPct val="0"/>
              </a:spcBef>
              <a:spcAft>
                <a:spcPct val="0"/>
              </a:spcAft>
            </a:lvl6pPr>
            <a:lvl7pPr marL="2971800" indent="-228600" defTabSz="685800" fontAlgn="base">
              <a:spcBef>
                <a:spcPct val="0"/>
              </a:spcBef>
              <a:spcAft>
                <a:spcPct val="0"/>
              </a:spcAft>
            </a:lvl7pPr>
            <a:lvl8pPr marL="3429000" indent="-228600" defTabSz="685800" fontAlgn="base">
              <a:spcBef>
                <a:spcPct val="0"/>
              </a:spcBef>
              <a:spcAft>
                <a:spcPct val="0"/>
              </a:spcAft>
            </a:lvl8pPr>
            <a:lvl9pPr marL="3886200" indent="-228600" defTabSz="685800" fontAlgn="base">
              <a:spcBef>
                <a:spcPct val="0"/>
              </a:spcBef>
              <a:spcAft>
                <a:spcPct val="0"/>
              </a:spcAft>
            </a:lvl9pPr>
          </a:lstStyle>
          <a:p>
            <a:pPr algn="l">
              <a:defRPr/>
            </a:pPr>
            <a:r>
              <a:rPr lang="zh-CN" altLang="en-US" sz="2400" dirty="0">
                <a:solidFill>
                  <a:schemeClr val="bg1">
                    <a:lumMod val="65000"/>
                  </a:schemeClr>
                </a:solidFill>
                <a:latin typeface="微软雅黑" panose="020B0503020204020204" pitchFamily="34" charset="-122"/>
                <a:ea typeface="微软雅黑" panose="020B0503020204020204" pitchFamily="34" charset="-122"/>
                <a:cs typeface="+mn-ea"/>
                <a:sym typeface="+mn-ea"/>
              </a:rPr>
              <a:t>杯子的高度以及液面的高度滤波后均发送到电脑上并且用虚拟示波器查看，其曲线变化符合我们倒水时的现象。我们当前主攻对水杯信息的采集，对于电磁阀的控制，其控制算法十分简单，也只是进行了初步的尝试。我们正要进行综合测试。</a:t>
            </a:r>
            <a:endParaRPr lang="zh-CN" altLang="en-US" sz="2400" dirty="0">
              <a:solidFill>
                <a:schemeClr val="bg1">
                  <a:lumMod val="65000"/>
                </a:schemeClr>
              </a:solidFill>
              <a:latin typeface="微软雅黑" panose="020B0503020204020204" pitchFamily="34" charset="-122"/>
              <a:ea typeface="微软雅黑" panose="020B0503020204020204" pitchFamily="34" charset="-122"/>
              <a:cs typeface="+mn-ea"/>
            </a:endParaRPr>
          </a:p>
        </p:txBody>
      </p:sp>
      <p:sp>
        <p:nvSpPr>
          <p:cNvPr id="17" name="矩形 16"/>
          <p:cNvSpPr/>
          <p:nvPr/>
        </p:nvSpPr>
        <p:spPr>
          <a:xfrm>
            <a:off x="354" y="228285"/>
            <a:ext cx="225016" cy="5866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6434" tIns="48217" rIns="96434" bIns="48217" rtlCol="0" anchor="ctr"/>
          <a:lstStyle/>
          <a:p>
            <a:pPr algn="ctr" defTabSz="963930"/>
            <a:endParaRPr lang="zh-CN" altLang="en-US" sz="1970">
              <a:solidFill>
                <a:srgbClr val="E7E6E6">
                  <a:lumMod val="50000"/>
                </a:srgbClr>
              </a:solidFill>
              <a:ea typeface="微软雅黑" panose="020B0503020204020204" pitchFamily="34" charset="-122"/>
              <a:cs typeface="+mn-ea"/>
              <a:sym typeface="+mn-lt"/>
            </a:endParaRPr>
          </a:p>
        </p:txBody>
      </p:sp>
      <p:sp>
        <p:nvSpPr>
          <p:cNvPr id="18" name="文本框 17"/>
          <p:cNvSpPr txBox="1"/>
          <p:nvPr/>
        </p:nvSpPr>
        <p:spPr>
          <a:xfrm>
            <a:off x="392023" y="266575"/>
            <a:ext cx="2743200" cy="553720"/>
          </a:xfrm>
          <a:prstGeom prst="rect">
            <a:avLst/>
          </a:prstGeom>
          <a:noFill/>
        </p:spPr>
        <p:txBody>
          <a:bodyPr wrap="none" lIns="0" tIns="0" rIns="0" bIns="0" rtlCol="0">
            <a:spAutoFit/>
          </a:bodyPr>
          <a:lstStyle/>
          <a:p>
            <a:pPr algn="l" defTabSz="963930"/>
            <a:r>
              <a:rPr lang="zh-CN" altLang="en-US" sz="3600" dirty="0">
                <a:solidFill>
                  <a:schemeClr val="bg1">
                    <a:lumMod val="65000"/>
                  </a:schemeClr>
                </a:solidFill>
                <a:latin typeface="微软雅黑" panose="020B0503020204020204" pitchFamily="34" charset="-122"/>
                <a:ea typeface="微软雅黑" panose="020B0503020204020204" pitchFamily="34" charset="-122"/>
                <a:cs typeface="+mn-ea"/>
                <a:sym typeface="+mn-lt"/>
              </a:rPr>
              <a:t>项目情况介绍</a:t>
            </a:r>
            <a:endParaRPr lang="zh-CN" altLang="en-US" sz="3600" dirty="0">
              <a:solidFill>
                <a:schemeClr val="bg1">
                  <a:lumMod val="65000"/>
                </a:schemeClr>
              </a:solidFill>
              <a:latin typeface="微软雅黑" panose="020B0503020204020204" pitchFamily="34" charset="-122"/>
              <a:ea typeface="微软雅黑" panose="020B0503020204020204" pitchFamily="34" charset="-122"/>
              <a:cs typeface="+mn-ea"/>
              <a:sym typeface="+mn-lt"/>
            </a:endParaRPr>
          </a:p>
        </p:txBody>
      </p:sp>
      <p:pic>
        <p:nvPicPr>
          <p:cNvPr id="6" name="图片 5"/>
          <p:cNvPicPr>
            <a:picLocks noChangeAspect="1"/>
          </p:cNvPicPr>
          <p:nvPr/>
        </p:nvPicPr>
        <p:blipFill>
          <a:blip r:embed="rId1"/>
          <a:stretch>
            <a:fillRect/>
          </a:stretch>
        </p:blipFill>
        <p:spPr>
          <a:xfrm>
            <a:off x="720725" y="986790"/>
            <a:ext cx="4526280" cy="6036310"/>
          </a:xfrm>
          <a:prstGeom prst="rect">
            <a:avLst/>
          </a:prstGeom>
        </p:spPr>
      </p:pic>
    </p:spTree>
  </p:cSld>
  <p:clrMapOvr>
    <a:masterClrMapping/>
  </p:clrMapOvr>
  <p:transition spd="slow">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Text Box 3"/>
          <p:cNvSpPr>
            <a:spLocks noChangeArrowheads="1"/>
          </p:cNvSpPr>
          <p:nvPr/>
        </p:nvSpPr>
        <p:spPr bwMode="auto">
          <a:xfrm>
            <a:off x="3229084" y="3350938"/>
            <a:ext cx="3840480" cy="1198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none" anchor="ctr">
            <a:spAutoFit/>
          </a:bodyPr>
          <a:lstStyle/>
          <a:p>
            <a:pPr algn="r"/>
            <a:r>
              <a:rPr lang="zh-CN" altLang="x-none" sz="7200" dirty="0">
                <a:solidFill>
                  <a:schemeClr val="accent1"/>
                </a:solidFill>
                <a:latin typeface="Arial" panose="020B0604020202020204" pitchFamily="34" charset="0"/>
                <a:ea typeface="微软雅黑" panose="020B0503020204020204" pitchFamily="34" charset="-122"/>
                <a:sym typeface="Arial" panose="020B0604020202020204" pitchFamily="34" charset="0"/>
              </a:rPr>
              <a:t>技术难题</a:t>
            </a:r>
            <a:endParaRPr lang="zh-CN" altLang="x-none" sz="7200" dirty="0">
              <a:solidFill>
                <a:schemeClr val="accent1"/>
              </a:solidFill>
              <a:latin typeface="Arial" panose="020B0604020202020204" pitchFamily="34" charset="0"/>
              <a:ea typeface="微软雅黑" panose="020B0503020204020204" pitchFamily="34" charset="-122"/>
              <a:sym typeface="Arial" panose="020B0604020202020204" pitchFamily="34" charset="0"/>
            </a:endParaRPr>
          </a:p>
        </p:txBody>
      </p:sp>
      <p:sp>
        <p:nvSpPr>
          <p:cNvPr id="5124" name="矩形 10"/>
          <p:cNvSpPr>
            <a:spLocks noChangeArrowheads="1"/>
          </p:cNvSpPr>
          <p:nvPr/>
        </p:nvSpPr>
        <p:spPr bwMode="auto">
          <a:xfrm>
            <a:off x="1564749" y="2544460"/>
            <a:ext cx="3660775"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r"/>
            <a:r>
              <a:rPr lang="zh-CN" altLang="en-US" sz="2000" dirty="0">
                <a:solidFill>
                  <a:schemeClr val="accent1"/>
                </a:solidFill>
                <a:latin typeface="Arial" panose="020B0604020202020204" pitchFamily="34" charset="0"/>
                <a:ea typeface="微软雅黑" panose="020B0503020204020204" pitchFamily="34" charset="-122"/>
                <a:sym typeface="Arial" panose="020B0604020202020204" pitchFamily="34" charset="0"/>
              </a:rPr>
              <a:t>Hebei University of Technology</a:t>
            </a:r>
            <a:endParaRPr lang="zh-CN" altLang="en-US" sz="2000" dirty="0">
              <a:solidFill>
                <a:schemeClr val="accent1"/>
              </a:solidFill>
              <a:latin typeface="Arial" panose="020B0604020202020204" pitchFamily="34" charset="0"/>
              <a:ea typeface="微软雅黑" panose="020B0503020204020204" pitchFamily="34" charset="-122"/>
              <a:sym typeface="Arial" panose="020B0604020202020204" pitchFamily="34" charset="0"/>
            </a:endParaRPr>
          </a:p>
        </p:txBody>
      </p:sp>
      <p:sp>
        <p:nvSpPr>
          <p:cNvPr id="5125" name="直接连接符 11"/>
          <p:cNvSpPr>
            <a:spLocks noChangeShapeType="1"/>
          </p:cNvSpPr>
          <p:nvPr/>
        </p:nvSpPr>
        <p:spPr bwMode="auto">
          <a:xfrm>
            <a:off x="1564714" y="2943331"/>
            <a:ext cx="5504850" cy="1675"/>
          </a:xfrm>
          <a:prstGeom prst="line">
            <a:avLst/>
          </a:prstGeom>
          <a:noFill/>
          <a:ln w="6350" cap="flat" cmpd="sng">
            <a:solidFill>
              <a:schemeClr val="accent1"/>
            </a:solidFill>
            <a:bevel/>
          </a:ln>
          <a:extLst>
            <a:ext uri="{909E8E84-426E-40DD-AFC4-6F175D3DCCD1}">
              <a14:hiddenFill xmlns:a14="http://schemas.microsoft.com/office/drawing/2010/main">
                <a:noFill/>
              </a14:hiddenFill>
            </a:ext>
          </a:extLst>
        </p:spPr>
        <p:txBody>
          <a:bodyPr/>
          <a:lstStyle/>
          <a:p>
            <a:endParaRPr lang="zh-CN" altLang="en-US" sz="2000">
              <a:solidFill>
                <a:schemeClr val="accent1"/>
              </a:solidFill>
              <a:latin typeface="Arial" panose="020B0604020202020204" pitchFamily="34" charset="0"/>
              <a:ea typeface="微软雅黑" panose="020B0503020204020204" pitchFamily="34" charset="-122"/>
              <a:sym typeface="Arial" panose="020B0604020202020204" pitchFamily="34" charset="0"/>
            </a:endParaRPr>
          </a:p>
        </p:txBody>
      </p:sp>
      <p:sp>
        <p:nvSpPr>
          <p:cNvPr id="7" name="Text Box 3"/>
          <p:cNvSpPr>
            <a:spLocks noChangeArrowheads="1"/>
          </p:cNvSpPr>
          <p:nvPr/>
        </p:nvSpPr>
        <p:spPr bwMode="auto">
          <a:xfrm>
            <a:off x="7293470" y="1614540"/>
            <a:ext cx="3439160" cy="3769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none" anchor="ctr">
            <a:spAutoFit/>
          </a:bodyPr>
          <a:lstStyle/>
          <a:p>
            <a:r>
              <a:rPr lang="en-US" sz="23900" dirty="0">
                <a:solidFill>
                  <a:schemeClr val="accent2"/>
                </a:solidFill>
                <a:latin typeface="Impact" panose="020B0806030902050204" pitchFamily="34" charset="0"/>
                <a:ea typeface="微软雅黑" panose="020B0503020204020204" pitchFamily="34" charset="-122"/>
                <a:sym typeface="Arial" panose="020B0604020202020204" pitchFamily="34" charset="0"/>
              </a:rPr>
              <a:t>05</a:t>
            </a:r>
            <a:endParaRPr lang="zh-CN" altLang="en-US" sz="23900" b="1" dirty="0">
              <a:solidFill>
                <a:schemeClr val="accent2"/>
              </a:solidFill>
              <a:latin typeface="Impact" panose="020B0806030902050204" pitchFamily="34" charset="0"/>
              <a:ea typeface="微软雅黑" panose="020B0503020204020204" pitchFamily="34" charset="-122"/>
              <a:sym typeface="Arial" panose="020B0604020202020204" pitchFamily="34" charset="0"/>
            </a:endParaRPr>
          </a:p>
        </p:txBody>
      </p:sp>
      <p:sp>
        <p:nvSpPr>
          <p:cNvPr id="8" name="Freeform 6"/>
          <p:cNvSpPr/>
          <p:nvPr/>
        </p:nvSpPr>
        <p:spPr bwMode="auto">
          <a:xfrm>
            <a:off x="0" y="4091804"/>
            <a:ext cx="5265494" cy="3140846"/>
          </a:xfrm>
          <a:custGeom>
            <a:avLst/>
            <a:gdLst>
              <a:gd name="T0" fmla="*/ 0 w 2348"/>
              <a:gd name="T1" fmla="*/ 0 h 1407"/>
              <a:gd name="T2" fmla="*/ 2348 w 2348"/>
              <a:gd name="T3" fmla="*/ 1407 h 1407"/>
              <a:gd name="T4" fmla="*/ 0 w 2348"/>
              <a:gd name="T5" fmla="*/ 1407 h 1407"/>
              <a:gd name="T6" fmla="*/ 0 w 2348"/>
              <a:gd name="T7" fmla="*/ 0 h 1407"/>
            </a:gdLst>
            <a:ahLst/>
            <a:cxnLst>
              <a:cxn ang="0">
                <a:pos x="T0" y="T1"/>
              </a:cxn>
              <a:cxn ang="0">
                <a:pos x="T2" y="T3"/>
              </a:cxn>
              <a:cxn ang="0">
                <a:pos x="T4" y="T5"/>
              </a:cxn>
              <a:cxn ang="0">
                <a:pos x="T6" y="T7"/>
              </a:cxn>
            </a:cxnLst>
            <a:rect l="0" t="0" r="r" b="b"/>
            <a:pathLst>
              <a:path w="2348" h="1407">
                <a:moveTo>
                  <a:pt x="0" y="0"/>
                </a:moveTo>
                <a:lnTo>
                  <a:pt x="2348" y="1407"/>
                </a:lnTo>
                <a:lnTo>
                  <a:pt x="0" y="1407"/>
                </a:lnTo>
                <a:lnTo>
                  <a:pt x="0" y="0"/>
                </a:lnTo>
                <a:close/>
              </a:path>
            </a:pathLst>
          </a:custGeom>
          <a:blipFill dpi="0" rotWithShape="1">
            <a:blip r:embed="rId1" cstate="print"/>
            <a:srcRect/>
            <a:stretch>
              <a:fillRect/>
            </a:stretch>
          </a:blipFill>
          <a:ln w="0">
            <a:noFill/>
            <a:prstDash val="solid"/>
            <a:round/>
          </a:ln>
        </p:spPr>
        <p:txBody>
          <a:bodyPr vert="horz" wrap="square" lIns="128580" tIns="64290" rIns="128580" bIns="6429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9" name="Freeform 7"/>
          <p:cNvSpPr/>
          <p:nvPr/>
        </p:nvSpPr>
        <p:spPr bwMode="auto">
          <a:xfrm>
            <a:off x="2984828" y="4640949"/>
            <a:ext cx="9873922" cy="2591700"/>
          </a:xfrm>
          <a:custGeom>
            <a:avLst/>
            <a:gdLst>
              <a:gd name="T0" fmla="*/ 4403 w 4403"/>
              <a:gd name="T1" fmla="*/ 0 h 1161"/>
              <a:gd name="T2" fmla="*/ 4403 w 4403"/>
              <a:gd name="T3" fmla="*/ 1161 h 1161"/>
              <a:gd name="T4" fmla="*/ 0 w 4403"/>
              <a:gd name="T5" fmla="*/ 1161 h 1161"/>
              <a:gd name="T6" fmla="*/ 4403 w 4403"/>
              <a:gd name="T7" fmla="*/ 0 h 1161"/>
            </a:gdLst>
            <a:ahLst/>
            <a:cxnLst>
              <a:cxn ang="0">
                <a:pos x="T0" y="T1"/>
              </a:cxn>
              <a:cxn ang="0">
                <a:pos x="T2" y="T3"/>
              </a:cxn>
              <a:cxn ang="0">
                <a:pos x="T4" y="T5"/>
              </a:cxn>
              <a:cxn ang="0">
                <a:pos x="T6" y="T7"/>
              </a:cxn>
            </a:cxnLst>
            <a:rect l="0" t="0" r="r" b="b"/>
            <a:pathLst>
              <a:path w="4403" h="1161">
                <a:moveTo>
                  <a:pt x="4403" y="0"/>
                </a:moveTo>
                <a:lnTo>
                  <a:pt x="4403" y="1161"/>
                </a:lnTo>
                <a:lnTo>
                  <a:pt x="0" y="1161"/>
                </a:lnTo>
                <a:lnTo>
                  <a:pt x="4403" y="0"/>
                </a:lnTo>
                <a:close/>
              </a:path>
            </a:pathLst>
          </a:custGeom>
          <a:blipFill dpi="0" rotWithShape="1">
            <a:blip r:embed="rId2" cstate="print"/>
            <a:srcRect/>
            <a:stretch>
              <a:fillRect/>
            </a:stretch>
          </a:blipFill>
          <a:ln w="0">
            <a:noFill/>
            <a:prstDash val="solid"/>
            <a:round/>
          </a:ln>
        </p:spPr>
        <p:txBody>
          <a:bodyPr vert="horz" wrap="square" lIns="128580" tIns="64290" rIns="128580" bIns="6429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500" fill="hold"/>
                                        <p:tgtEl>
                                          <p:spTgt spid="9"/>
                                        </p:tgtEl>
                                        <p:attrNameLst>
                                          <p:attrName>ppt_x</p:attrName>
                                        </p:attrNameLst>
                                      </p:cBhvr>
                                      <p:tavLst>
                                        <p:tav tm="0">
                                          <p:val>
                                            <p:strVal val="1+#ppt_w/2"/>
                                          </p:val>
                                        </p:tav>
                                        <p:tav tm="100000">
                                          <p:val>
                                            <p:strVal val="#ppt_x"/>
                                          </p:val>
                                        </p:tav>
                                      </p:tavLst>
                                    </p:anim>
                                    <p:anim calcmode="lin" valueType="num">
                                      <p:cBhvr additive="base">
                                        <p:cTn id="13" dur="500" fill="hold"/>
                                        <p:tgtEl>
                                          <p:spTgt spid="9"/>
                                        </p:tgtEl>
                                        <p:attrNameLst>
                                          <p:attrName>ppt_y</p:attrName>
                                        </p:attrNameLst>
                                      </p:cBhvr>
                                      <p:tavLst>
                                        <p:tav tm="0">
                                          <p:val>
                                            <p:strVal val="#ppt_y"/>
                                          </p:val>
                                        </p:tav>
                                        <p:tav tm="100000">
                                          <p:val>
                                            <p:strVal val="#ppt_y"/>
                                          </p:val>
                                        </p:tav>
                                      </p:tavLst>
                                    </p:anim>
                                  </p:childTnLst>
                                </p:cTn>
                              </p:par>
                              <p:par>
                                <p:cTn id="14" presetID="14" presetClass="entr" presetSubtype="1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randombar(horizontal)">
                                      <p:cBhvr>
                                        <p:cTn id="16" dur="500"/>
                                        <p:tgtEl>
                                          <p:spTgt spid="7"/>
                                        </p:tgtEl>
                                      </p:cBhvr>
                                    </p:animEffect>
                                  </p:childTnLst>
                                </p:cTn>
                              </p:par>
                              <p:par>
                                <p:cTn id="17" presetID="2" presetClass="entr" presetSubtype="8" fill="hold" grpId="0" nodeType="withEffect">
                                  <p:stCondLst>
                                    <p:cond delay="0"/>
                                  </p:stCondLst>
                                  <p:childTnLst>
                                    <p:set>
                                      <p:cBhvr>
                                        <p:cTn id="18" dur="1" fill="hold">
                                          <p:stCondLst>
                                            <p:cond delay="0"/>
                                          </p:stCondLst>
                                        </p:cTn>
                                        <p:tgtEl>
                                          <p:spTgt spid="5125"/>
                                        </p:tgtEl>
                                        <p:attrNameLst>
                                          <p:attrName>style.visibility</p:attrName>
                                        </p:attrNameLst>
                                      </p:cBhvr>
                                      <p:to>
                                        <p:strVal val="visible"/>
                                      </p:to>
                                    </p:set>
                                    <p:anim calcmode="lin" valueType="num">
                                      <p:cBhvr additive="base">
                                        <p:cTn id="19" dur="500" fill="hold"/>
                                        <p:tgtEl>
                                          <p:spTgt spid="5125"/>
                                        </p:tgtEl>
                                        <p:attrNameLst>
                                          <p:attrName>ppt_x</p:attrName>
                                        </p:attrNameLst>
                                      </p:cBhvr>
                                      <p:tavLst>
                                        <p:tav tm="0">
                                          <p:val>
                                            <p:strVal val="0-#ppt_w/2"/>
                                          </p:val>
                                        </p:tav>
                                        <p:tav tm="100000">
                                          <p:val>
                                            <p:strVal val="#ppt_x"/>
                                          </p:val>
                                        </p:tav>
                                      </p:tavLst>
                                    </p:anim>
                                    <p:anim calcmode="lin" valueType="num">
                                      <p:cBhvr additive="base">
                                        <p:cTn id="20" dur="500" fill="hold"/>
                                        <p:tgtEl>
                                          <p:spTgt spid="5125"/>
                                        </p:tgtEl>
                                        <p:attrNameLst>
                                          <p:attrName>ppt_y</p:attrName>
                                        </p:attrNameLst>
                                      </p:cBhvr>
                                      <p:tavLst>
                                        <p:tav tm="0">
                                          <p:val>
                                            <p:strVal val="#ppt_y"/>
                                          </p:val>
                                        </p:tav>
                                        <p:tav tm="100000">
                                          <p:val>
                                            <p:strVal val="#ppt_y"/>
                                          </p:val>
                                        </p:tav>
                                      </p:tavLst>
                                    </p:anim>
                                  </p:childTnLst>
                                </p:cTn>
                              </p:par>
                              <p:par>
                                <p:cTn id="21" presetID="3" presetClass="entr" presetSubtype="10" fill="hold" grpId="0" nodeType="withEffect">
                                  <p:stCondLst>
                                    <p:cond delay="0"/>
                                  </p:stCondLst>
                                  <p:childTnLst>
                                    <p:set>
                                      <p:cBhvr>
                                        <p:cTn id="22" dur="1" fill="hold">
                                          <p:stCondLst>
                                            <p:cond delay="0"/>
                                          </p:stCondLst>
                                        </p:cTn>
                                        <p:tgtEl>
                                          <p:spTgt spid="5124"/>
                                        </p:tgtEl>
                                        <p:attrNameLst>
                                          <p:attrName>style.visibility</p:attrName>
                                        </p:attrNameLst>
                                      </p:cBhvr>
                                      <p:to>
                                        <p:strVal val="visible"/>
                                      </p:to>
                                    </p:set>
                                    <p:animEffect transition="in" filter="blinds(horizontal)">
                                      <p:cBhvr>
                                        <p:cTn id="23" dur="500"/>
                                        <p:tgtEl>
                                          <p:spTgt spid="5124"/>
                                        </p:tgtEl>
                                      </p:cBhvr>
                                    </p:animEffect>
                                  </p:childTnLst>
                                </p:cTn>
                              </p:par>
                            </p:childTnLst>
                          </p:cTn>
                        </p:par>
                        <p:par>
                          <p:cTn id="24" fill="hold">
                            <p:stCondLst>
                              <p:cond delay="1000"/>
                            </p:stCondLst>
                            <p:childTnLst>
                              <p:par>
                                <p:cTn id="25" presetID="3" presetClass="entr" presetSubtype="10" fill="hold" grpId="1" nodeType="afterEffect">
                                  <p:stCondLst>
                                    <p:cond delay="0"/>
                                  </p:stCondLst>
                                  <p:iterate type="lt">
                                    <p:tmPct val="0"/>
                                  </p:iterate>
                                  <p:childTnLst>
                                    <p:set>
                                      <p:cBhvr>
                                        <p:cTn id="26" dur="1" fill="hold">
                                          <p:stCondLst>
                                            <p:cond delay="0"/>
                                          </p:stCondLst>
                                        </p:cTn>
                                        <p:tgtEl>
                                          <p:spTgt spid="5123"/>
                                        </p:tgtEl>
                                        <p:attrNameLst>
                                          <p:attrName>style.visibility</p:attrName>
                                        </p:attrNameLst>
                                      </p:cBhvr>
                                      <p:to>
                                        <p:strVal val="visible"/>
                                      </p:to>
                                    </p:set>
                                    <p:animEffect transition="in" filter="blinds(horizontal)">
                                      <p:cBhvr>
                                        <p:cTn id="27" dur="500"/>
                                        <p:tgtEl>
                                          <p:spTgt spid="51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3" grpId="1"/>
      <p:bldP spid="5124" grpId="0"/>
      <p:bldP spid="5125" grpId="0" bldLvl="0" animBg="1"/>
      <p:bldP spid="7" grpId="0"/>
      <p:bldP spid="8" grpId="0" bldLvl="0" animBg="1"/>
      <p:bldP spid="9" grpId="0" bldLvl="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a:off x="354" y="228285"/>
            <a:ext cx="225016" cy="5866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6434" tIns="48217" rIns="96434" bIns="48217" rtlCol="0" anchor="ctr"/>
          <a:lstStyle/>
          <a:p>
            <a:pPr algn="ctr" defTabSz="963930"/>
            <a:endParaRPr lang="zh-CN" altLang="en-US" sz="1970">
              <a:solidFill>
                <a:srgbClr val="E7E6E6">
                  <a:lumMod val="50000"/>
                </a:srgbClr>
              </a:solidFill>
              <a:ea typeface="微软雅黑" panose="020B0503020204020204" pitchFamily="34" charset="-122"/>
              <a:cs typeface="+mn-ea"/>
              <a:sym typeface="+mn-lt"/>
            </a:endParaRPr>
          </a:p>
        </p:txBody>
      </p:sp>
      <p:sp>
        <p:nvSpPr>
          <p:cNvPr id="18" name="文本框 17"/>
          <p:cNvSpPr txBox="1"/>
          <p:nvPr/>
        </p:nvSpPr>
        <p:spPr>
          <a:xfrm>
            <a:off x="392023" y="266575"/>
            <a:ext cx="1828800" cy="553720"/>
          </a:xfrm>
          <a:prstGeom prst="rect">
            <a:avLst/>
          </a:prstGeom>
          <a:noFill/>
        </p:spPr>
        <p:txBody>
          <a:bodyPr wrap="none" lIns="0" tIns="0" rIns="0" bIns="0" rtlCol="0">
            <a:spAutoFit/>
          </a:bodyPr>
          <a:lstStyle/>
          <a:p>
            <a:pPr defTabSz="963930"/>
            <a:r>
              <a:rPr lang="zh-CN" altLang="en-US" sz="3600" dirty="0">
                <a:solidFill>
                  <a:schemeClr val="bg1">
                    <a:lumMod val="65000"/>
                  </a:schemeClr>
                </a:solidFill>
                <a:latin typeface="微软雅黑" panose="020B0503020204020204" pitchFamily="34" charset="-122"/>
                <a:ea typeface="微软雅黑" panose="020B0503020204020204" pitchFamily="34" charset="-122"/>
                <a:cs typeface="+mn-ea"/>
                <a:sym typeface="+mn-lt"/>
              </a:rPr>
              <a:t>技术难题</a:t>
            </a:r>
            <a:endParaRPr lang="en-US" altLang="zh-CN" sz="3600" dirty="0">
              <a:solidFill>
                <a:schemeClr val="bg1">
                  <a:lumMod val="65000"/>
                </a:schemeClr>
              </a:solidFill>
              <a:latin typeface="微软雅黑" panose="020B0503020204020204" pitchFamily="34" charset="-122"/>
              <a:ea typeface="微软雅黑" panose="020B0503020204020204" pitchFamily="34" charset="-122"/>
              <a:cs typeface="+mn-ea"/>
              <a:sym typeface="+mn-lt"/>
            </a:endParaRPr>
          </a:p>
        </p:txBody>
      </p:sp>
      <p:sp>
        <p:nvSpPr>
          <p:cNvPr id="4" name="文本框 3"/>
          <p:cNvSpPr txBox="1"/>
          <p:nvPr/>
        </p:nvSpPr>
        <p:spPr>
          <a:xfrm>
            <a:off x="225425" y="1165860"/>
            <a:ext cx="4018915" cy="5384800"/>
          </a:xfrm>
          <a:prstGeom prst="rect">
            <a:avLst/>
          </a:prstGeom>
          <a:noFill/>
        </p:spPr>
        <p:txBody>
          <a:bodyPr wrap="square" rtlCol="0">
            <a:spAutoFit/>
          </a:bodyPr>
          <a:p>
            <a:r>
              <a:rPr lang="zh-CN" altLang="en-US" sz="3600" dirty="0">
                <a:solidFill>
                  <a:schemeClr val="bg1">
                    <a:lumMod val="65000"/>
                  </a:schemeClr>
                </a:solidFill>
                <a:latin typeface="微软雅黑" panose="020B0503020204020204" pitchFamily="34" charset="-122"/>
                <a:ea typeface="微软雅黑" panose="020B0503020204020204" pitchFamily="34" charset="-122"/>
                <a:cs typeface="+mn-ea"/>
              </a:rPr>
              <a:t>液位传感器的选型</a:t>
            </a:r>
            <a:endParaRPr lang="zh-CN" altLang="en-US" sz="1600"/>
          </a:p>
          <a:p>
            <a:r>
              <a:rPr lang="zh-CN" altLang="en-US" sz="2800" dirty="0">
                <a:solidFill>
                  <a:schemeClr val="bg1">
                    <a:lumMod val="65000"/>
                  </a:schemeClr>
                </a:solidFill>
                <a:latin typeface="微软雅黑" panose="020B0503020204020204" pitchFamily="34" charset="-122"/>
                <a:ea typeface="微软雅黑" panose="020B0503020204020204" pitchFamily="34" charset="-122"/>
                <a:cs typeface="+mn-ea"/>
              </a:rPr>
              <a:t>从卫生角度考虑，不能采用接触式传感器。同时，由于水是一种无色透明，流动性强的介质，所以我们最初选型时购置了几种传感器，超声波传感器，红外测距传感器，光飞行时间传感器（tof），光流传感器（低像素摄像头 30pix X 30pix)。</a:t>
            </a:r>
            <a:endParaRPr lang="zh-CN" altLang="en-US" sz="2800" dirty="0">
              <a:solidFill>
                <a:schemeClr val="bg1">
                  <a:lumMod val="65000"/>
                </a:schemeClr>
              </a:solidFill>
              <a:latin typeface="微软雅黑" panose="020B0503020204020204" pitchFamily="34" charset="-122"/>
              <a:ea typeface="微软雅黑" panose="020B0503020204020204" pitchFamily="34" charset="-122"/>
              <a:cs typeface="+mn-ea"/>
            </a:endParaRPr>
          </a:p>
        </p:txBody>
      </p:sp>
      <p:pic>
        <p:nvPicPr>
          <p:cNvPr id="5" name="图片 4" descr="u=2481294504,434325875&amp;fm=27&amp;gp=0"/>
          <p:cNvPicPr>
            <a:picLocks noChangeAspect="1"/>
          </p:cNvPicPr>
          <p:nvPr/>
        </p:nvPicPr>
        <p:blipFill>
          <a:blip r:embed="rId1"/>
          <a:stretch>
            <a:fillRect/>
          </a:stretch>
        </p:blipFill>
        <p:spPr>
          <a:xfrm>
            <a:off x="4491990" y="111760"/>
            <a:ext cx="4033520" cy="2734945"/>
          </a:xfrm>
          <a:prstGeom prst="rect">
            <a:avLst/>
          </a:prstGeom>
        </p:spPr>
      </p:pic>
      <p:pic>
        <p:nvPicPr>
          <p:cNvPr id="6" name="图片 5" descr="timg"/>
          <p:cNvPicPr>
            <a:picLocks noChangeAspect="1"/>
          </p:cNvPicPr>
          <p:nvPr/>
        </p:nvPicPr>
        <p:blipFill>
          <a:blip r:embed="rId2"/>
          <a:stretch>
            <a:fillRect/>
          </a:stretch>
        </p:blipFill>
        <p:spPr>
          <a:xfrm>
            <a:off x="8639810" y="111760"/>
            <a:ext cx="3875405" cy="2780665"/>
          </a:xfrm>
          <a:prstGeom prst="rect">
            <a:avLst/>
          </a:prstGeom>
        </p:spPr>
      </p:pic>
      <p:pic>
        <p:nvPicPr>
          <p:cNvPr id="7" name="图片 6" descr="timg"/>
          <p:cNvPicPr>
            <a:picLocks noChangeAspect="1"/>
          </p:cNvPicPr>
          <p:nvPr/>
        </p:nvPicPr>
        <p:blipFill>
          <a:blip r:embed="rId3"/>
          <a:stretch>
            <a:fillRect/>
          </a:stretch>
        </p:blipFill>
        <p:spPr>
          <a:xfrm>
            <a:off x="4491990" y="3183255"/>
            <a:ext cx="3683635" cy="3683635"/>
          </a:xfrm>
          <a:prstGeom prst="rect">
            <a:avLst/>
          </a:prstGeom>
        </p:spPr>
      </p:pic>
      <p:pic>
        <p:nvPicPr>
          <p:cNvPr id="8" name="图片 7" descr="timg"/>
          <p:cNvPicPr>
            <a:picLocks noChangeAspect="1"/>
          </p:cNvPicPr>
          <p:nvPr/>
        </p:nvPicPr>
        <p:blipFill>
          <a:blip r:embed="rId4"/>
          <a:stretch>
            <a:fillRect/>
          </a:stretch>
        </p:blipFill>
        <p:spPr>
          <a:xfrm>
            <a:off x="8525510" y="3141980"/>
            <a:ext cx="3724910" cy="3724910"/>
          </a:xfrm>
          <a:prstGeom prst="rect">
            <a:avLst/>
          </a:prstGeom>
        </p:spPr>
      </p:pic>
    </p:spTree>
  </p:cSld>
  <p:clrMapOvr>
    <a:masterClrMapping/>
  </p:clrMapOvr>
  <p:transition spd="slow">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a:off x="354" y="228285"/>
            <a:ext cx="225016" cy="5866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6434" tIns="48217" rIns="96434" bIns="48217" rtlCol="0" anchor="ctr"/>
          <a:lstStyle/>
          <a:p>
            <a:pPr algn="ctr" defTabSz="963930"/>
            <a:endParaRPr lang="zh-CN" altLang="en-US" sz="1970">
              <a:solidFill>
                <a:srgbClr val="E7E6E6">
                  <a:lumMod val="50000"/>
                </a:srgbClr>
              </a:solidFill>
              <a:ea typeface="微软雅黑" panose="020B0503020204020204" pitchFamily="34" charset="-122"/>
              <a:cs typeface="+mn-ea"/>
              <a:sym typeface="+mn-lt"/>
            </a:endParaRPr>
          </a:p>
        </p:txBody>
      </p:sp>
      <p:sp>
        <p:nvSpPr>
          <p:cNvPr id="18" name="文本框 17"/>
          <p:cNvSpPr txBox="1"/>
          <p:nvPr/>
        </p:nvSpPr>
        <p:spPr>
          <a:xfrm>
            <a:off x="392023" y="266575"/>
            <a:ext cx="1828800" cy="553720"/>
          </a:xfrm>
          <a:prstGeom prst="rect">
            <a:avLst/>
          </a:prstGeom>
          <a:noFill/>
        </p:spPr>
        <p:txBody>
          <a:bodyPr wrap="none" lIns="0" tIns="0" rIns="0" bIns="0" rtlCol="0">
            <a:spAutoFit/>
          </a:bodyPr>
          <a:lstStyle/>
          <a:p>
            <a:pPr defTabSz="963930"/>
            <a:r>
              <a:rPr lang="zh-CN" altLang="en-US" sz="3600" dirty="0">
                <a:solidFill>
                  <a:schemeClr val="bg1">
                    <a:lumMod val="65000"/>
                  </a:schemeClr>
                </a:solidFill>
                <a:latin typeface="微软雅黑" panose="020B0503020204020204" pitchFamily="34" charset="-122"/>
                <a:ea typeface="微软雅黑" panose="020B0503020204020204" pitchFamily="34" charset="-122"/>
                <a:cs typeface="+mn-ea"/>
                <a:sym typeface="+mn-lt"/>
              </a:rPr>
              <a:t>技术难题</a:t>
            </a:r>
            <a:endParaRPr lang="en-US" altLang="zh-CN" sz="3600" dirty="0">
              <a:solidFill>
                <a:schemeClr val="bg1">
                  <a:lumMod val="65000"/>
                </a:schemeClr>
              </a:solidFill>
              <a:latin typeface="微软雅黑" panose="020B0503020204020204" pitchFamily="34" charset="-122"/>
              <a:ea typeface="微软雅黑" panose="020B0503020204020204" pitchFamily="34" charset="-122"/>
              <a:cs typeface="+mn-ea"/>
              <a:sym typeface="+mn-lt"/>
            </a:endParaRPr>
          </a:p>
        </p:txBody>
      </p:sp>
      <p:sp>
        <p:nvSpPr>
          <p:cNvPr id="4" name="文本框 3"/>
          <p:cNvSpPr txBox="1"/>
          <p:nvPr/>
        </p:nvSpPr>
        <p:spPr>
          <a:xfrm>
            <a:off x="225425" y="1416050"/>
            <a:ext cx="5284470" cy="4399915"/>
          </a:xfrm>
          <a:prstGeom prst="rect">
            <a:avLst/>
          </a:prstGeom>
          <a:noFill/>
        </p:spPr>
        <p:txBody>
          <a:bodyPr wrap="square" rtlCol="0">
            <a:spAutoFit/>
          </a:bodyPr>
          <a:p>
            <a:r>
              <a:rPr lang="zh-CN" altLang="en-US" sz="2800" dirty="0">
                <a:solidFill>
                  <a:schemeClr val="bg1">
                    <a:lumMod val="65000"/>
                  </a:schemeClr>
                </a:solidFill>
                <a:latin typeface="微软雅黑" panose="020B0503020204020204" pitchFamily="34" charset="-122"/>
                <a:ea typeface="微软雅黑" panose="020B0503020204020204" pitchFamily="34" charset="-122"/>
                <a:cs typeface="+mn-ea"/>
              </a:rPr>
              <a:t>经测试，超声波传感器和红外测距传感器的测量广角太大，无法满足对于水杯这种小口径内液位的测量。我们在后续的测试中发现，红外传感器的测得数据极易受水面波纹的影响(反射），产生大量的噪声。对于超声波传感器，其采集的原始数据是高电平时间，其测量很不稳定，经常有数据的突变，导致单片机卡死。</a:t>
            </a:r>
            <a:endParaRPr lang="zh-CN" altLang="en-US" sz="2800" dirty="0">
              <a:solidFill>
                <a:schemeClr val="bg1">
                  <a:lumMod val="65000"/>
                </a:schemeClr>
              </a:solidFill>
              <a:latin typeface="微软雅黑" panose="020B0503020204020204" pitchFamily="34" charset="-122"/>
              <a:ea typeface="微软雅黑" panose="020B0503020204020204" pitchFamily="34" charset="-122"/>
              <a:cs typeface="+mn-ea"/>
            </a:endParaRPr>
          </a:p>
        </p:txBody>
      </p:sp>
      <p:pic>
        <p:nvPicPr>
          <p:cNvPr id="5" name="图片 4" descr="u=2481294504,434325875&amp;fm=27&amp;gp=0"/>
          <p:cNvPicPr>
            <a:picLocks noChangeAspect="1"/>
          </p:cNvPicPr>
          <p:nvPr/>
        </p:nvPicPr>
        <p:blipFill>
          <a:blip r:embed="rId1"/>
          <a:stretch>
            <a:fillRect/>
          </a:stretch>
        </p:blipFill>
        <p:spPr>
          <a:xfrm>
            <a:off x="5938520" y="111760"/>
            <a:ext cx="4858385" cy="3294380"/>
          </a:xfrm>
          <a:prstGeom prst="rect">
            <a:avLst/>
          </a:prstGeom>
        </p:spPr>
      </p:pic>
      <p:pic>
        <p:nvPicPr>
          <p:cNvPr id="6" name="图片 5" descr="timg"/>
          <p:cNvPicPr>
            <a:picLocks noChangeAspect="1"/>
          </p:cNvPicPr>
          <p:nvPr/>
        </p:nvPicPr>
        <p:blipFill>
          <a:blip r:embed="rId2"/>
          <a:stretch>
            <a:fillRect/>
          </a:stretch>
        </p:blipFill>
        <p:spPr>
          <a:xfrm>
            <a:off x="5922645" y="3406140"/>
            <a:ext cx="4874260" cy="3497580"/>
          </a:xfrm>
          <a:prstGeom prst="rect">
            <a:avLst/>
          </a:prstGeom>
        </p:spPr>
      </p:pic>
    </p:spTree>
  </p:cSld>
  <p:clrMapOvr>
    <a:masterClrMapping/>
  </p:clrMapOvr>
  <p:transition spd="slow">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a:off x="354" y="228285"/>
            <a:ext cx="225016" cy="5866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6434" tIns="48217" rIns="96434" bIns="48217" rtlCol="0" anchor="ctr"/>
          <a:lstStyle/>
          <a:p>
            <a:pPr algn="ctr" defTabSz="963930"/>
            <a:endParaRPr lang="zh-CN" altLang="en-US" sz="1970">
              <a:solidFill>
                <a:srgbClr val="E7E6E6">
                  <a:lumMod val="50000"/>
                </a:srgbClr>
              </a:solidFill>
              <a:ea typeface="微软雅黑" panose="020B0503020204020204" pitchFamily="34" charset="-122"/>
              <a:cs typeface="+mn-ea"/>
              <a:sym typeface="+mn-lt"/>
            </a:endParaRPr>
          </a:p>
        </p:txBody>
      </p:sp>
      <p:sp>
        <p:nvSpPr>
          <p:cNvPr id="18" name="文本框 17"/>
          <p:cNvSpPr txBox="1"/>
          <p:nvPr/>
        </p:nvSpPr>
        <p:spPr>
          <a:xfrm>
            <a:off x="392023" y="266575"/>
            <a:ext cx="1828800" cy="553720"/>
          </a:xfrm>
          <a:prstGeom prst="rect">
            <a:avLst/>
          </a:prstGeom>
          <a:noFill/>
        </p:spPr>
        <p:txBody>
          <a:bodyPr wrap="none" lIns="0" tIns="0" rIns="0" bIns="0" rtlCol="0">
            <a:spAutoFit/>
          </a:bodyPr>
          <a:lstStyle/>
          <a:p>
            <a:pPr defTabSz="963930"/>
            <a:r>
              <a:rPr lang="zh-CN" altLang="en-US" sz="3600" dirty="0">
                <a:solidFill>
                  <a:schemeClr val="bg1">
                    <a:lumMod val="65000"/>
                  </a:schemeClr>
                </a:solidFill>
                <a:latin typeface="微软雅黑" panose="020B0503020204020204" pitchFamily="34" charset="-122"/>
                <a:ea typeface="微软雅黑" panose="020B0503020204020204" pitchFamily="34" charset="-122"/>
                <a:cs typeface="+mn-ea"/>
                <a:sym typeface="+mn-lt"/>
              </a:rPr>
              <a:t>技术难题</a:t>
            </a:r>
            <a:endParaRPr lang="en-US" altLang="zh-CN" sz="3600" dirty="0">
              <a:solidFill>
                <a:schemeClr val="bg1">
                  <a:lumMod val="65000"/>
                </a:schemeClr>
              </a:solidFill>
              <a:latin typeface="微软雅黑" panose="020B0503020204020204" pitchFamily="34" charset="-122"/>
              <a:ea typeface="微软雅黑" panose="020B0503020204020204" pitchFamily="34" charset="-122"/>
              <a:cs typeface="+mn-ea"/>
              <a:sym typeface="+mn-lt"/>
            </a:endParaRPr>
          </a:p>
        </p:txBody>
      </p:sp>
      <p:pic>
        <p:nvPicPr>
          <p:cNvPr id="8" name="图片 7" descr="timg"/>
          <p:cNvPicPr>
            <a:picLocks noChangeAspect="1"/>
          </p:cNvPicPr>
          <p:nvPr/>
        </p:nvPicPr>
        <p:blipFill>
          <a:blip r:embed="rId1"/>
          <a:stretch>
            <a:fillRect/>
          </a:stretch>
        </p:blipFill>
        <p:spPr>
          <a:xfrm>
            <a:off x="5600065" y="216535"/>
            <a:ext cx="6650355" cy="6650355"/>
          </a:xfrm>
          <a:prstGeom prst="rect">
            <a:avLst/>
          </a:prstGeom>
        </p:spPr>
      </p:pic>
      <p:sp>
        <p:nvSpPr>
          <p:cNvPr id="2" name="文本框 1"/>
          <p:cNvSpPr txBox="1"/>
          <p:nvPr/>
        </p:nvSpPr>
        <p:spPr>
          <a:xfrm>
            <a:off x="685800" y="1198880"/>
            <a:ext cx="4018915" cy="1938020"/>
          </a:xfrm>
          <a:prstGeom prst="rect">
            <a:avLst/>
          </a:prstGeom>
          <a:noFill/>
        </p:spPr>
        <p:txBody>
          <a:bodyPr wrap="square" rtlCol="0">
            <a:spAutoFit/>
          </a:bodyPr>
          <a:p>
            <a:r>
              <a:rPr lang="zh-CN" altLang="en-US" sz="2400" dirty="0">
                <a:solidFill>
                  <a:schemeClr val="bg1">
                    <a:lumMod val="65000"/>
                  </a:schemeClr>
                </a:solidFill>
                <a:latin typeface="微软雅黑" panose="020B0503020204020204" pitchFamily="34" charset="-122"/>
                <a:ea typeface="微软雅黑" panose="020B0503020204020204" pitchFamily="34" charset="-122"/>
                <a:cs typeface="+mn-ea"/>
              </a:rPr>
              <a:t>对于低像素的光流摄像头，在强光下也，无法识别出水面的高亮部分，无法完成对于液面的识别，我们并没有继续尝试</a:t>
            </a:r>
            <a:endParaRPr lang="zh-CN" altLang="en-US" sz="2400" dirty="0">
              <a:solidFill>
                <a:schemeClr val="bg1">
                  <a:lumMod val="65000"/>
                </a:schemeClr>
              </a:solidFill>
              <a:latin typeface="微软雅黑" panose="020B0503020204020204" pitchFamily="34" charset="-122"/>
              <a:ea typeface="微软雅黑" panose="020B0503020204020204" pitchFamily="34" charset="-122"/>
              <a:cs typeface="+mn-ea"/>
            </a:endParaRPr>
          </a:p>
        </p:txBody>
      </p:sp>
    </p:spTree>
  </p:cSld>
  <p:clrMapOvr>
    <a:masterClrMapping/>
  </p:clrMapOvr>
  <p:transition spd="slow">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a:off x="354" y="228285"/>
            <a:ext cx="225016" cy="5866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6434" tIns="48217" rIns="96434" bIns="48217" rtlCol="0" anchor="ctr"/>
          <a:lstStyle/>
          <a:p>
            <a:pPr algn="ctr" defTabSz="963930"/>
            <a:endParaRPr lang="zh-CN" altLang="en-US" sz="1970">
              <a:solidFill>
                <a:srgbClr val="E7E6E6">
                  <a:lumMod val="50000"/>
                </a:srgbClr>
              </a:solidFill>
              <a:ea typeface="微软雅黑" panose="020B0503020204020204" pitchFamily="34" charset="-122"/>
              <a:cs typeface="+mn-ea"/>
              <a:sym typeface="+mn-lt"/>
            </a:endParaRPr>
          </a:p>
        </p:txBody>
      </p:sp>
      <p:sp>
        <p:nvSpPr>
          <p:cNvPr id="18" name="文本框 17"/>
          <p:cNvSpPr txBox="1"/>
          <p:nvPr/>
        </p:nvSpPr>
        <p:spPr>
          <a:xfrm>
            <a:off x="392023" y="266575"/>
            <a:ext cx="1828800" cy="553720"/>
          </a:xfrm>
          <a:prstGeom prst="rect">
            <a:avLst/>
          </a:prstGeom>
          <a:noFill/>
        </p:spPr>
        <p:txBody>
          <a:bodyPr wrap="none" lIns="0" tIns="0" rIns="0" bIns="0" rtlCol="0">
            <a:spAutoFit/>
          </a:bodyPr>
          <a:lstStyle/>
          <a:p>
            <a:pPr defTabSz="963930"/>
            <a:r>
              <a:rPr lang="zh-CN" altLang="en-US" sz="3600" dirty="0">
                <a:solidFill>
                  <a:schemeClr val="bg1">
                    <a:lumMod val="65000"/>
                  </a:schemeClr>
                </a:solidFill>
                <a:latin typeface="微软雅黑" panose="020B0503020204020204" pitchFamily="34" charset="-122"/>
                <a:ea typeface="微软雅黑" panose="020B0503020204020204" pitchFamily="34" charset="-122"/>
                <a:cs typeface="+mn-ea"/>
                <a:sym typeface="+mn-lt"/>
              </a:rPr>
              <a:t>技术难题</a:t>
            </a:r>
            <a:endParaRPr lang="en-US" altLang="zh-CN" sz="3600" dirty="0">
              <a:solidFill>
                <a:schemeClr val="bg1">
                  <a:lumMod val="65000"/>
                </a:schemeClr>
              </a:solidFill>
              <a:latin typeface="微软雅黑" panose="020B0503020204020204" pitchFamily="34" charset="-122"/>
              <a:ea typeface="微软雅黑" panose="020B0503020204020204" pitchFamily="34" charset="-122"/>
              <a:cs typeface="+mn-ea"/>
              <a:sym typeface="+mn-lt"/>
            </a:endParaRPr>
          </a:p>
        </p:txBody>
      </p:sp>
      <p:sp>
        <p:nvSpPr>
          <p:cNvPr id="2" name="文本框 1"/>
          <p:cNvSpPr txBox="1"/>
          <p:nvPr/>
        </p:nvSpPr>
        <p:spPr>
          <a:xfrm>
            <a:off x="685800" y="1198880"/>
            <a:ext cx="4018915" cy="3046095"/>
          </a:xfrm>
          <a:prstGeom prst="rect">
            <a:avLst/>
          </a:prstGeom>
          <a:noFill/>
        </p:spPr>
        <p:txBody>
          <a:bodyPr wrap="square" rtlCol="0">
            <a:spAutoFit/>
          </a:bodyPr>
          <a:p>
            <a:pPr algn="l"/>
            <a:r>
              <a:rPr lang="zh-CN" altLang="en-US" sz="2400" dirty="0">
                <a:solidFill>
                  <a:schemeClr val="bg1">
                    <a:lumMod val="65000"/>
                  </a:schemeClr>
                </a:solidFill>
                <a:latin typeface="微软雅黑" panose="020B0503020204020204" pitchFamily="34" charset="-122"/>
                <a:ea typeface="微软雅黑" panose="020B0503020204020204" pitchFamily="34" charset="-122"/>
                <a:cs typeface="+mn-ea"/>
                <a:sym typeface="+mn-ea"/>
              </a:rPr>
              <a:t>在我们的后续测试中我们发现，意法半导体公司的VL53L0X（光飞行时间传感器）具有良好的特性，其精度在毫米级，并且测量广角小，几乎是点测量，同时对于水这种介质的响应良好，噪声小于以上两种传感器。</a:t>
            </a:r>
            <a:endParaRPr lang="zh-CN" altLang="en-US" sz="2400" dirty="0">
              <a:solidFill>
                <a:schemeClr val="bg1">
                  <a:lumMod val="65000"/>
                </a:schemeClr>
              </a:solidFill>
              <a:latin typeface="微软雅黑" panose="020B0503020204020204" pitchFamily="34" charset="-122"/>
              <a:ea typeface="微软雅黑" panose="020B0503020204020204" pitchFamily="34" charset="-122"/>
              <a:cs typeface="+mn-ea"/>
            </a:endParaRPr>
          </a:p>
        </p:txBody>
      </p:sp>
      <p:pic>
        <p:nvPicPr>
          <p:cNvPr id="7" name="图片 6" descr="timg"/>
          <p:cNvPicPr>
            <a:picLocks noChangeAspect="1"/>
          </p:cNvPicPr>
          <p:nvPr/>
        </p:nvPicPr>
        <p:blipFill>
          <a:blip r:embed="rId1"/>
          <a:stretch>
            <a:fillRect/>
          </a:stretch>
        </p:blipFill>
        <p:spPr>
          <a:xfrm>
            <a:off x="6250940" y="820420"/>
            <a:ext cx="5672455" cy="5672455"/>
          </a:xfrm>
          <a:prstGeom prst="rect">
            <a:avLst/>
          </a:prstGeom>
        </p:spPr>
      </p:pic>
    </p:spTree>
  </p:cSld>
  <p:clrMapOvr>
    <a:masterClrMapping/>
  </p:clrMapOvr>
  <p:transition spd="slow">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a:off x="354" y="228285"/>
            <a:ext cx="225016" cy="5866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6434" tIns="48217" rIns="96434" bIns="48217" rtlCol="0" anchor="ctr"/>
          <a:lstStyle/>
          <a:p>
            <a:pPr algn="ctr" defTabSz="963930"/>
            <a:endParaRPr lang="zh-CN" altLang="en-US" sz="1970">
              <a:solidFill>
                <a:srgbClr val="E7E6E6">
                  <a:lumMod val="50000"/>
                </a:srgbClr>
              </a:solidFill>
              <a:ea typeface="微软雅黑" panose="020B0503020204020204" pitchFamily="34" charset="-122"/>
              <a:cs typeface="+mn-ea"/>
              <a:sym typeface="+mn-lt"/>
            </a:endParaRPr>
          </a:p>
        </p:txBody>
      </p:sp>
      <p:sp>
        <p:nvSpPr>
          <p:cNvPr id="18" name="文本框 17"/>
          <p:cNvSpPr txBox="1"/>
          <p:nvPr/>
        </p:nvSpPr>
        <p:spPr>
          <a:xfrm>
            <a:off x="392023" y="266575"/>
            <a:ext cx="1828800" cy="553720"/>
          </a:xfrm>
          <a:prstGeom prst="rect">
            <a:avLst/>
          </a:prstGeom>
          <a:noFill/>
        </p:spPr>
        <p:txBody>
          <a:bodyPr wrap="none" lIns="0" tIns="0" rIns="0" bIns="0" rtlCol="0">
            <a:spAutoFit/>
          </a:bodyPr>
          <a:lstStyle/>
          <a:p>
            <a:pPr defTabSz="963930"/>
            <a:r>
              <a:rPr lang="zh-CN" altLang="en-US" sz="3600" dirty="0">
                <a:solidFill>
                  <a:schemeClr val="bg1">
                    <a:lumMod val="65000"/>
                  </a:schemeClr>
                </a:solidFill>
                <a:latin typeface="微软雅黑" panose="020B0503020204020204" pitchFamily="34" charset="-122"/>
                <a:ea typeface="微软雅黑" panose="020B0503020204020204" pitchFamily="34" charset="-122"/>
                <a:cs typeface="+mn-ea"/>
                <a:sym typeface="+mn-lt"/>
              </a:rPr>
              <a:t>技术难题</a:t>
            </a:r>
            <a:endParaRPr lang="en-US" altLang="zh-CN" sz="3600" dirty="0">
              <a:solidFill>
                <a:schemeClr val="bg1">
                  <a:lumMod val="65000"/>
                </a:schemeClr>
              </a:solidFill>
              <a:latin typeface="微软雅黑" panose="020B0503020204020204" pitchFamily="34" charset="-122"/>
              <a:ea typeface="微软雅黑" panose="020B0503020204020204" pitchFamily="34" charset="-122"/>
              <a:cs typeface="+mn-ea"/>
              <a:sym typeface="+mn-lt"/>
            </a:endParaRPr>
          </a:p>
        </p:txBody>
      </p:sp>
      <p:sp>
        <p:nvSpPr>
          <p:cNvPr id="2" name="文本框 1"/>
          <p:cNvSpPr txBox="1"/>
          <p:nvPr/>
        </p:nvSpPr>
        <p:spPr>
          <a:xfrm>
            <a:off x="3298825" y="266700"/>
            <a:ext cx="9360535" cy="460375"/>
          </a:xfrm>
          <a:prstGeom prst="rect">
            <a:avLst/>
          </a:prstGeom>
          <a:noFill/>
        </p:spPr>
        <p:txBody>
          <a:bodyPr wrap="square" rtlCol="0">
            <a:spAutoFit/>
          </a:bodyPr>
          <a:p>
            <a:pPr algn="l"/>
            <a:r>
              <a:rPr lang="zh-CN" altLang="en-US" sz="2400" dirty="0">
                <a:solidFill>
                  <a:schemeClr val="bg1">
                    <a:lumMod val="65000"/>
                  </a:schemeClr>
                </a:solidFill>
                <a:latin typeface="微软雅黑" panose="020B0503020204020204" pitchFamily="34" charset="-122"/>
                <a:ea typeface="微软雅黑" panose="020B0503020204020204" pitchFamily="34" charset="-122"/>
                <a:cs typeface="+mn-ea"/>
                <a:sym typeface="+mn-ea"/>
              </a:rPr>
              <a:t>以下是VL53LOX的基本参数和此传感器与其他传感器的对比。</a:t>
            </a:r>
            <a:endParaRPr lang="zh-CN" altLang="en-US" sz="2400" dirty="0">
              <a:solidFill>
                <a:schemeClr val="bg1">
                  <a:lumMod val="65000"/>
                </a:schemeClr>
              </a:solidFill>
              <a:latin typeface="微软雅黑" panose="020B0503020204020204" pitchFamily="34" charset="-122"/>
              <a:ea typeface="微软雅黑" panose="020B0503020204020204" pitchFamily="34" charset="-122"/>
              <a:cs typeface="+mn-ea"/>
              <a:sym typeface="+mn-ea"/>
            </a:endParaRPr>
          </a:p>
        </p:txBody>
      </p:sp>
      <p:pic>
        <p:nvPicPr>
          <p:cNvPr id="12" name="图片 11" descr="捕获3"/>
          <p:cNvPicPr>
            <a:picLocks noChangeAspect="1"/>
          </p:cNvPicPr>
          <p:nvPr/>
        </p:nvPicPr>
        <p:blipFill>
          <a:blip r:embed="rId1"/>
          <a:stretch>
            <a:fillRect/>
          </a:stretch>
        </p:blipFill>
        <p:spPr>
          <a:xfrm>
            <a:off x="1569720" y="820420"/>
            <a:ext cx="9975850" cy="5912485"/>
          </a:xfrm>
          <a:prstGeom prst="rect">
            <a:avLst/>
          </a:prstGeom>
        </p:spPr>
      </p:pic>
    </p:spTree>
  </p:cSld>
  <p:clrMapOvr>
    <a:masterClrMapping/>
  </p:clrMapOvr>
  <p:transition spd="slow">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a:off x="354" y="228285"/>
            <a:ext cx="225016" cy="5866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6434" tIns="48217" rIns="96434" bIns="48217" rtlCol="0" anchor="ctr"/>
          <a:lstStyle/>
          <a:p>
            <a:pPr algn="ctr" defTabSz="963930"/>
            <a:endParaRPr lang="zh-CN" altLang="en-US" sz="1970">
              <a:solidFill>
                <a:srgbClr val="E7E6E6">
                  <a:lumMod val="50000"/>
                </a:srgbClr>
              </a:solidFill>
              <a:ea typeface="微软雅黑" panose="020B0503020204020204" pitchFamily="34" charset="-122"/>
              <a:cs typeface="+mn-ea"/>
              <a:sym typeface="+mn-lt"/>
            </a:endParaRPr>
          </a:p>
        </p:txBody>
      </p:sp>
      <p:sp>
        <p:nvSpPr>
          <p:cNvPr id="18" name="文本框 17"/>
          <p:cNvSpPr txBox="1"/>
          <p:nvPr/>
        </p:nvSpPr>
        <p:spPr>
          <a:xfrm>
            <a:off x="392023" y="266575"/>
            <a:ext cx="1828800" cy="553720"/>
          </a:xfrm>
          <a:prstGeom prst="rect">
            <a:avLst/>
          </a:prstGeom>
          <a:noFill/>
        </p:spPr>
        <p:txBody>
          <a:bodyPr wrap="none" lIns="0" tIns="0" rIns="0" bIns="0" rtlCol="0">
            <a:spAutoFit/>
          </a:bodyPr>
          <a:lstStyle/>
          <a:p>
            <a:pPr defTabSz="963930"/>
            <a:r>
              <a:rPr lang="zh-CN" altLang="en-US" sz="3600" dirty="0">
                <a:solidFill>
                  <a:schemeClr val="bg1">
                    <a:lumMod val="65000"/>
                  </a:schemeClr>
                </a:solidFill>
                <a:latin typeface="微软雅黑" panose="020B0503020204020204" pitchFamily="34" charset="-122"/>
                <a:ea typeface="微软雅黑" panose="020B0503020204020204" pitchFamily="34" charset="-122"/>
                <a:cs typeface="+mn-ea"/>
                <a:sym typeface="+mn-lt"/>
              </a:rPr>
              <a:t>技术难题</a:t>
            </a:r>
            <a:endParaRPr lang="en-US" altLang="zh-CN" sz="3600" dirty="0">
              <a:solidFill>
                <a:schemeClr val="bg1">
                  <a:lumMod val="65000"/>
                </a:schemeClr>
              </a:solidFill>
              <a:latin typeface="微软雅黑" panose="020B0503020204020204" pitchFamily="34" charset="-122"/>
              <a:ea typeface="微软雅黑" panose="020B0503020204020204" pitchFamily="34" charset="-122"/>
              <a:cs typeface="+mn-ea"/>
              <a:sym typeface="+mn-lt"/>
            </a:endParaRPr>
          </a:p>
        </p:txBody>
      </p:sp>
      <p:pic>
        <p:nvPicPr>
          <p:cNvPr id="9" name="图片 8" descr="捕获4"/>
          <p:cNvPicPr>
            <a:picLocks noChangeAspect="1"/>
          </p:cNvPicPr>
          <p:nvPr/>
        </p:nvPicPr>
        <p:blipFill>
          <a:blip r:embed="rId1"/>
          <a:stretch>
            <a:fillRect/>
          </a:stretch>
        </p:blipFill>
        <p:spPr>
          <a:xfrm>
            <a:off x="2730500" y="1043940"/>
            <a:ext cx="7890510" cy="5624195"/>
          </a:xfrm>
          <a:prstGeom prst="rect">
            <a:avLst/>
          </a:prstGeom>
        </p:spPr>
      </p:pic>
    </p:spTree>
  </p:cSld>
  <p:clrMapOvr>
    <a:masterClrMapping/>
  </p:clrMapOvr>
  <p:transition spd="slow">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a:off x="354" y="228285"/>
            <a:ext cx="225016" cy="5866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6434" tIns="48217" rIns="96434" bIns="48217" rtlCol="0" anchor="ctr"/>
          <a:lstStyle/>
          <a:p>
            <a:pPr algn="ctr" defTabSz="963930"/>
            <a:endParaRPr lang="zh-CN" altLang="en-US" sz="1970">
              <a:solidFill>
                <a:srgbClr val="E7E6E6">
                  <a:lumMod val="50000"/>
                </a:srgbClr>
              </a:solidFill>
              <a:ea typeface="微软雅黑" panose="020B0503020204020204" pitchFamily="34" charset="-122"/>
              <a:cs typeface="+mn-ea"/>
              <a:sym typeface="+mn-lt"/>
            </a:endParaRPr>
          </a:p>
        </p:txBody>
      </p:sp>
      <p:sp>
        <p:nvSpPr>
          <p:cNvPr id="18" name="文本框 17"/>
          <p:cNvSpPr txBox="1"/>
          <p:nvPr/>
        </p:nvSpPr>
        <p:spPr>
          <a:xfrm>
            <a:off x="392023" y="266575"/>
            <a:ext cx="1828800" cy="553720"/>
          </a:xfrm>
          <a:prstGeom prst="rect">
            <a:avLst/>
          </a:prstGeom>
          <a:noFill/>
        </p:spPr>
        <p:txBody>
          <a:bodyPr wrap="none" lIns="0" tIns="0" rIns="0" bIns="0" rtlCol="0">
            <a:spAutoFit/>
          </a:bodyPr>
          <a:lstStyle/>
          <a:p>
            <a:pPr defTabSz="963930"/>
            <a:r>
              <a:rPr lang="zh-CN" altLang="en-US" sz="3600" dirty="0">
                <a:solidFill>
                  <a:schemeClr val="bg1">
                    <a:lumMod val="65000"/>
                  </a:schemeClr>
                </a:solidFill>
                <a:latin typeface="微软雅黑" panose="020B0503020204020204" pitchFamily="34" charset="-122"/>
                <a:ea typeface="微软雅黑" panose="020B0503020204020204" pitchFamily="34" charset="-122"/>
                <a:cs typeface="+mn-ea"/>
                <a:sym typeface="+mn-lt"/>
              </a:rPr>
              <a:t>技术难题</a:t>
            </a:r>
            <a:endParaRPr lang="en-US" altLang="zh-CN" sz="3600" dirty="0">
              <a:solidFill>
                <a:schemeClr val="bg1">
                  <a:lumMod val="65000"/>
                </a:schemeClr>
              </a:solidFill>
              <a:latin typeface="微软雅黑" panose="020B0503020204020204" pitchFamily="34" charset="-122"/>
              <a:ea typeface="微软雅黑" panose="020B0503020204020204" pitchFamily="34" charset="-122"/>
              <a:cs typeface="+mn-ea"/>
              <a:sym typeface="+mn-lt"/>
            </a:endParaRPr>
          </a:p>
        </p:txBody>
      </p:sp>
      <p:pic>
        <p:nvPicPr>
          <p:cNvPr id="11" name="图片 10" descr="捕获6"/>
          <p:cNvPicPr>
            <a:picLocks noChangeAspect="1"/>
          </p:cNvPicPr>
          <p:nvPr/>
        </p:nvPicPr>
        <p:blipFill>
          <a:blip r:embed="rId1"/>
          <a:stretch>
            <a:fillRect/>
          </a:stretch>
        </p:blipFill>
        <p:spPr>
          <a:xfrm>
            <a:off x="1241425" y="727075"/>
            <a:ext cx="10100310" cy="6422390"/>
          </a:xfrm>
          <a:prstGeom prst="rect">
            <a:avLst/>
          </a:prstGeom>
        </p:spPr>
      </p:pic>
    </p:spTree>
  </p:cSld>
  <p:clrMapOvr>
    <a:masterClrMapping/>
  </p:clrMapOvr>
  <p:transition spd="slow">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a:off x="354" y="228285"/>
            <a:ext cx="225016" cy="5866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6434" tIns="48217" rIns="96434" bIns="48217" rtlCol="0" anchor="ctr"/>
          <a:lstStyle/>
          <a:p>
            <a:pPr algn="ctr" defTabSz="963930"/>
            <a:endParaRPr lang="zh-CN" altLang="en-US" sz="1970">
              <a:solidFill>
                <a:srgbClr val="E7E6E6">
                  <a:lumMod val="50000"/>
                </a:srgbClr>
              </a:solidFill>
              <a:ea typeface="微软雅黑" panose="020B0503020204020204" pitchFamily="34" charset="-122"/>
              <a:cs typeface="+mn-ea"/>
              <a:sym typeface="+mn-lt"/>
            </a:endParaRPr>
          </a:p>
        </p:txBody>
      </p:sp>
      <p:sp>
        <p:nvSpPr>
          <p:cNvPr id="18" name="文本框 17"/>
          <p:cNvSpPr txBox="1"/>
          <p:nvPr/>
        </p:nvSpPr>
        <p:spPr>
          <a:xfrm>
            <a:off x="392023" y="266575"/>
            <a:ext cx="1828800" cy="553720"/>
          </a:xfrm>
          <a:prstGeom prst="rect">
            <a:avLst/>
          </a:prstGeom>
          <a:noFill/>
        </p:spPr>
        <p:txBody>
          <a:bodyPr wrap="none" lIns="0" tIns="0" rIns="0" bIns="0" rtlCol="0">
            <a:spAutoFit/>
          </a:bodyPr>
          <a:lstStyle/>
          <a:p>
            <a:pPr defTabSz="963930"/>
            <a:r>
              <a:rPr lang="zh-CN" altLang="en-US" sz="3600" dirty="0">
                <a:solidFill>
                  <a:schemeClr val="bg1">
                    <a:lumMod val="65000"/>
                  </a:schemeClr>
                </a:solidFill>
                <a:latin typeface="微软雅黑" panose="020B0503020204020204" pitchFamily="34" charset="-122"/>
                <a:ea typeface="微软雅黑" panose="020B0503020204020204" pitchFamily="34" charset="-122"/>
                <a:cs typeface="+mn-ea"/>
                <a:sym typeface="+mn-lt"/>
              </a:rPr>
              <a:t>技术难题</a:t>
            </a:r>
            <a:endParaRPr lang="en-US" altLang="zh-CN" sz="3600" dirty="0">
              <a:solidFill>
                <a:schemeClr val="bg1">
                  <a:lumMod val="65000"/>
                </a:schemeClr>
              </a:solidFill>
              <a:latin typeface="微软雅黑" panose="020B0503020204020204" pitchFamily="34" charset="-122"/>
              <a:ea typeface="微软雅黑" panose="020B0503020204020204" pitchFamily="34" charset="-122"/>
              <a:cs typeface="+mn-ea"/>
              <a:sym typeface="+mn-lt"/>
            </a:endParaRPr>
          </a:p>
        </p:txBody>
      </p:sp>
      <p:pic>
        <p:nvPicPr>
          <p:cNvPr id="4" name="图片 3" descr="捕获"/>
          <p:cNvPicPr>
            <a:picLocks noChangeAspect="1"/>
          </p:cNvPicPr>
          <p:nvPr/>
        </p:nvPicPr>
        <p:blipFill>
          <a:blip r:embed="rId1"/>
          <a:stretch>
            <a:fillRect/>
          </a:stretch>
        </p:blipFill>
        <p:spPr>
          <a:xfrm>
            <a:off x="225425" y="29210"/>
            <a:ext cx="12556490" cy="7174230"/>
          </a:xfrm>
          <a:prstGeom prst="rect">
            <a:avLst/>
          </a:prstGeom>
        </p:spPr>
      </p:pic>
      <p:sp>
        <p:nvSpPr>
          <p:cNvPr id="3" name="文本框 2"/>
          <p:cNvSpPr txBox="1"/>
          <p:nvPr/>
        </p:nvSpPr>
        <p:spPr>
          <a:xfrm>
            <a:off x="4886960" y="1958340"/>
            <a:ext cx="4758690" cy="368300"/>
          </a:xfrm>
          <a:prstGeom prst="rect">
            <a:avLst/>
          </a:prstGeom>
          <a:noFill/>
        </p:spPr>
        <p:txBody>
          <a:bodyPr wrap="square" rtlCol="0">
            <a:spAutoFit/>
          </a:bodyPr>
          <a:p>
            <a:r>
              <a:rPr lang="zh-CN" altLang="en-US">
                <a:solidFill>
                  <a:schemeClr val="bg1"/>
                </a:solidFill>
              </a:rPr>
              <a:t>使用VL53LOX达到项目的使用需求。</a:t>
            </a:r>
            <a:endParaRPr lang="zh-CN" altLang="en-US">
              <a:solidFill>
                <a:schemeClr val="bg1"/>
              </a:solidFill>
            </a:endParaRP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Text Box 3"/>
          <p:cNvSpPr>
            <a:spLocks noChangeArrowheads="1"/>
          </p:cNvSpPr>
          <p:nvPr/>
        </p:nvSpPr>
        <p:spPr bwMode="auto">
          <a:xfrm>
            <a:off x="3229084" y="3350938"/>
            <a:ext cx="3840480" cy="1198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none" anchor="ctr">
            <a:spAutoFit/>
          </a:bodyPr>
          <a:lstStyle/>
          <a:p>
            <a:pPr algn="r"/>
            <a:r>
              <a:rPr lang="zh-CN" altLang="x-none" sz="7200" dirty="0">
                <a:solidFill>
                  <a:schemeClr val="accent1"/>
                </a:solidFill>
                <a:latin typeface="Arial" panose="020B0604020202020204" pitchFamily="34" charset="0"/>
                <a:ea typeface="微软雅黑" panose="020B0503020204020204" pitchFamily="34" charset="-122"/>
                <a:sym typeface="Arial" panose="020B0604020202020204" pitchFamily="34" charset="0"/>
              </a:rPr>
              <a:t>项目简介</a:t>
            </a:r>
            <a:endParaRPr lang="zh-CN" altLang="x-none" sz="7200" dirty="0">
              <a:solidFill>
                <a:schemeClr val="accent1"/>
              </a:solidFill>
              <a:latin typeface="Arial" panose="020B0604020202020204" pitchFamily="34" charset="0"/>
              <a:ea typeface="微软雅黑" panose="020B0503020204020204" pitchFamily="34" charset="-122"/>
              <a:sym typeface="Arial" panose="020B0604020202020204" pitchFamily="34" charset="0"/>
            </a:endParaRPr>
          </a:p>
        </p:txBody>
      </p:sp>
      <p:sp>
        <p:nvSpPr>
          <p:cNvPr id="5124" name="矩形 10"/>
          <p:cNvSpPr>
            <a:spLocks noChangeArrowheads="1"/>
          </p:cNvSpPr>
          <p:nvPr/>
        </p:nvSpPr>
        <p:spPr bwMode="auto">
          <a:xfrm>
            <a:off x="1564749" y="2544460"/>
            <a:ext cx="3660775"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r"/>
            <a:r>
              <a:rPr lang="zh-CN" altLang="en-US" sz="2000" dirty="0">
                <a:solidFill>
                  <a:schemeClr val="accent1"/>
                </a:solidFill>
                <a:latin typeface="Arial" panose="020B0604020202020204" pitchFamily="34" charset="0"/>
                <a:ea typeface="微软雅黑" panose="020B0503020204020204" pitchFamily="34" charset="-122"/>
                <a:sym typeface="Arial" panose="020B0604020202020204" pitchFamily="34" charset="0"/>
              </a:rPr>
              <a:t>Hebei University of Technology</a:t>
            </a:r>
            <a:endParaRPr lang="zh-CN" altLang="en-US" sz="2000" dirty="0">
              <a:solidFill>
                <a:schemeClr val="accent1"/>
              </a:solidFill>
              <a:latin typeface="Arial" panose="020B0604020202020204" pitchFamily="34" charset="0"/>
              <a:ea typeface="微软雅黑" panose="020B0503020204020204" pitchFamily="34" charset="-122"/>
              <a:sym typeface="Arial" panose="020B0604020202020204" pitchFamily="34" charset="0"/>
            </a:endParaRPr>
          </a:p>
        </p:txBody>
      </p:sp>
      <p:sp>
        <p:nvSpPr>
          <p:cNvPr id="5125" name="直接连接符 11"/>
          <p:cNvSpPr>
            <a:spLocks noChangeShapeType="1"/>
          </p:cNvSpPr>
          <p:nvPr/>
        </p:nvSpPr>
        <p:spPr bwMode="auto">
          <a:xfrm>
            <a:off x="1564714" y="2943331"/>
            <a:ext cx="5504850" cy="1675"/>
          </a:xfrm>
          <a:prstGeom prst="line">
            <a:avLst/>
          </a:prstGeom>
          <a:noFill/>
          <a:ln w="6350" cap="flat" cmpd="sng">
            <a:solidFill>
              <a:schemeClr val="accent1"/>
            </a:solidFill>
            <a:bevel/>
          </a:ln>
          <a:extLst>
            <a:ext uri="{909E8E84-426E-40DD-AFC4-6F175D3DCCD1}">
              <a14:hiddenFill xmlns:a14="http://schemas.microsoft.com/office/drawing/2010/main">
                <a:noFill/>
              </a14:hiddenFill>
            </a:ext>
          </a:extLst>
        </p:spPr>
        <p:txBody>
          <a:bodyPr/>
          <a:lstStyle/>
          <a:p>
            <a:endParaRPr lang="zh-CN" altLang="en-US" sz="2000">
              <a:solidFill>
                <a:schemeClr val="accent1"/>
              </a:solidFill>
              <a:latin typeface="Arial" panose="020B0604020202020204" pitchFamily="34" charset="0"/>
              <a:ea typeface="微软雅黑" panose="020B0503020204020204" pitchFamily="34" charset="-122"/>
              <a:sym typeface="Arial" panose="020B0604020202020204" pitchFamily="34" charset="0"/>
            </a:endParaRPr>
          </a:p>
        </p:txBody>
      </p:sp>
      <p:sp>
        <p:nvSpPr>
          <p:cNvPr id="7" name="Text Box 3"/>
          <p:cNvSpPr>
            <a:spLocks noChangeArrowheads="1"/>
          </p:cNvSpPr>
          <p:nvPr/>
        </p:nvSpPr>
        <p:spPr bwMode="auto">
          <a:xfrm>
            <a:off x="7293470" y="1614088"/>
            <a:ext cx="2994731" cy="377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none" anchor="ctr">
            <a:spAutoFit/>
          </a:bodyPr>
          <a:lstStyle/>
          <a:p>
            <a:r>
              <a:rPr lang="en-US" sz="23900" dirty="0">
                <a:solidFill>
                  <a:schemeClr val="accent2"/>
                </a:solidFill>
                <a:latin typeface="Impact" panose="020B0806030902050204" pitchFamily="34" charset="0"/>
                <a:ea typeface="微软雅黑" panose="020B0503020204020204" pitchFamily="34" charset="-122"/>
                <a:sym typeface="Arial" panose="020B0604020202020204" pitchFamily="34" charset="0"/>
              </a:rPr>
              <a:t>01</a:t>
            </a:r>
            <a:endParaRPr lang="zh-CN" altLang="en-US" sz="23900" b="1" dirty="0">
              <a:solidFill>
                <a:schemeClr val="accent2"/>
              </a:solidFill>
              <a:latin typeface="Impact" panose="020B0806030902050204" pitchFamily="34" charset="0"/>
              <a:ea typeface="微软雅黑" panose="020B0503020204020204" pitchFamily="34" charset="-122"/>
              <a:sym typeface="Arial" panose="020B0604020202020204" pitchFamily="34" charset="0"/>
            </a:endParaRPr>
          </a:p>
        </p:txBody>
      </p:sp>
      <p:sp>
        <p:nvSpPr>
          <p:cNvPr id="8" name="Freeform 6"/>
          <p:cNvSpPr/>
          <p:nvPr/>
        </p:nvSpPr>
        <p:spPr bwMode="auto">
          <a:xfrm>
            <a:off x="0" y="4091804"/>
            <a:ext cx="5265494" cy="3140846"/>
          </a:xfrm>
          <a:custGeom>
            <a:avLst/>
            <a:gdLst>
              <a:gd name="T0" fmla="*/ 0 w 2348"/>
              <a:gd name="T1" fmla="*/ 0 h 1407"/>
              <a:gd name="T2" fmla="*/ 2348 w 2348"/>
              <a:gd name="T3" fmla="*/ 1407 h 1407"/>
              <a:gd name="T4" fmla="*/ 0 w 2348"/>
              <a:gd name="T5" fmla="*/ 1407 h 1407"/>
              <a:gd name="T6" fmla="*/ 0 w 2348"/>
              <a:gd name="T7" fmla="*/ 0 h 1407"/>
            </a:gdLst>
            <a:ahLst/>
            <a:cxnLst>
              <a:cxn ang="0">
                <a:pos x="T0" y="T1"/>
              </a:cxn>
              <a:cxn ang="0">
                <a:pos x="T2" y="T3"/>
              </a:cxn>
              <a:cxn ang="0">
                <a:pos x="T4" y="T5"/>
              </a:cxn>
              <a:cxn ang="0">
                <a:pos x="T6" y="T7"/>
              </a:cxn>
            </a:cxnLst>
            <a:rect l="0" t="0" r="r" b="b"/>
            <a:pathLst>
              <a:path w="2348" h="1407">
                <a:moveTo>
                  <a:pt x="0" y="0"/>
                </a:moveTo>
                <a:lnTo>
                  <a:pt x="2348" y="1407"/>
                </a:lnTo>
                <a:lnTo>
                  <a:pt x="0" y="1407"/>
                </a:lnTo>
                <a:lnTo>
                  <a:pt x="0" y="0"/>
                </a:lnTo>
                <a:close/>
              </a:path>
            </a:pathLst>
          </a:custGeom>
          <a:blipFill dpi="0" rotWithShape="1">
            <a:blip r:embed="rId1" cstate="print"/>
            <a:srcRect/>
            <a:stretch>
              <a:fillRect/>
            </a:stretch>
          </a:blipFill>
          <a:ln w="0">
            <a:noFill/>
            <a:prstDash val="solid"/>
            <a:round/>
          </a:ln>
        </p:spPr>
        <p:txBody>
          <a:bodyPr vert="horz" wrap="square" lIns="128580" tIns="64290" rIns="128580" bIns="6429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9" name="Freeform 7"/>
          <p:cNvSpPr/>
          <p:nvPr/>
        </p:nvSpPr>
        <p:spPr bwMode="auto">
          <a:xfrm>
            <a:off x="2984828" y="4640949"/>
            <a:ext cx="9873922" cy="2591700"/>
          </a:xfrm>
          <a:custGeom>
            <a:avLst/>
            <a:gdLst>
              <a:gd name="T0" fmla="*/ 4403 w 4403"/>
              <a:gd name="T1" fmla="*/ 0 h 1161"/>
              <a:gd name="T2" fmla="*/ 4403 w 4403"/>
              <a:gd name="T3" fmla="*/ 1161 h 1161"/>
              <a:gd name="T4" fmla="*/ 0 w 4403"/>
              <a:gd name="T5" fmla="*/ 1161 h 1161"/>
              <a:gd name="T6" fmla="*/ 4403 w 4403"/>
              <a:gd name="T7" fmla="*/ 0 h 1161"/>
            </a:gdLst>
            <a:ahLst/>
            <a:cxnLst>
              <a:cxn ang="0">
                <a:pos x="T0" y="T1"/>
              </a:cxn>
              <a:cxn ang="0">
                <a:pos x="T2" y="T3"/>
              </a:cxn>
              <a:cxn ang="0">
                <a:pos x="T4" y="T5"/>
              </a:cxn>
              <a:cxn ang="0">
                <a:pos x="T6" y="T7"/>
              </a:cxn>
            </a:cxnLst>
            <a:rect l="0" t="0" r="r" b="b"/>
            <a:pathLst>
              <a:path w="4403" h="1161">
                <a:moveTo>
                  <a:pt x="4403" y="0"/>
                </a:moveTo>
                <a:lnTo>
                  <a:pt x="4403" y="1161"/>
                </a:lnTo>
                <a:lnTo>
                  <a:pt x="0" y="1161"/>
                </a:lnTo>
                <a:lnTo>
                  <a:pt x="4403" y="0"/>
                </a:lnTo>
                <a:close/>
              </a:path>
            </a:pathLst>
          </a:custGeom>
          <a:blipFill dpi="0" rotWithShape="1">
            <a:blip r:embed="rId2" cstate="print"/>
            <a:srcRect/>
            <a:stretch>
              <a:fillRect/>
            </a:stretch>
          </a:blipFill>
          <a:ln w="0">
            <a:noFill/>
            <a:prstDash val="solid"/>
            <a:round/>
          </a:ln>
        </p:spPr>
        <p:txBody>
          <a:bodyPr vert="horz" wrap="square" lIns="128580" tIns="64290" rIns="128580" bIns="6429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500" fill="hold"/>
                                        <p:tgtEl>
                                          <p:spTgt spid="9"/>
                                        </p:tgtEl>
                                        <p:attrNameLst>
                                          <p:attrName>ppt_x</p:attrName>
                                        </p:attrNameLst>
                                      </p:cBhvr>
                                      <p:tavLst>
                                        <p:tav tm="0">
                                          <p:val>
                                            <p:strVal val="1+#ppt_w/2"/>
                                          </p:val>
                                        </p:tav>
                                        <p:tav tm="100000">
                                          <p:val>
                                            <p:strVal val="#ppt_x"/>
                                          </p:val>
                                        </p:tav>
                                      </p:tavLst>
                                    </p:anim>
                                    <p:anim calcmode="lin" valueType="num">
                                      <p:cBhvr additive="base">
                                        <p:cTn id="13" dur="500" fill="hold"/>
                                        <p:tgtEl>
                                          <p:spTgt spid="9"/>
                                        </p:tgtEl>
                                        <p:attrNameLst>
                                          <p:attrName>ppt_y</p:attrName>
                                        </p:attrNameLst>
                                      </p:cBhvr>
                                      <p:tavLst>
                                        <p:tav tm="0">
                                          <p:val>
                                            <p:strVal val="#ppt_y"/>
                                          </p:val>
                                        </p:tav>
                                        <p:tav tm="100000">
                                          <p:val>
                                            <p:strVal val="#ppt_y"/>
                                          </p:val>
                                        </p:tav>
                                      </p:tavLst>
                                    </p:anim>
                                  </p:childTnLst>
                                </p:cTn>
                              </p:par>
                              <p:par>
                                <p:cTn id="14" presetID="14" presetClass="entr" presetSubtype="1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randombar(horizontal)">
                                      <p:cBhvr>
                                        <p:cTn id="16" dur="500"/>
                                        <p:tgtEl>
                                          <p:spTgt spid="7"/>
                                        </p:tgtEl>
                                      </p:cBhvr>
                                    </p:animEffect>
                                  </p:childTnLst>
                                </p:cTn>
                              </p:par>
                              <p:par>
                                <p:cTn id="17" presetID="2" presetClass="entr" presetSubtype="8" fill="hold" grpId="0" nodeType="withEffect">
                                  <p:stCondLst>
                                    <p:cond delay="0"/>
                                  </p:stCondLst>
                                  <p:childTnLst>
                                    <p:set>
                                      <p:cBhvr>
                                        <p:cTn id="18" dur="1" fill="hold">
                                          <p:stCondLst>
                                            <p:cond delay="0"/>
                                          </p:stCondLst>
                                        </p:cTn>
                                        <p:tgtEl>
                                          <p:spTgt spid="5125"/>
                                        </p:tgtEl>
                                        <p:attrNameLst>
                                          <p:attrName>style.visibility</p:attrName>
                                        </p:attrNameLst>
                                      </p:cBhvr>
                                      <p:to>
                                        <p:strVal val="visible"/>
                                      </p:to>
                                    </p:set>
                                    <p:anim calcmode="lin" valueType="num">
                                      <p:cBhvr additive="base">
                                        <p:cTn id="19" dur="500" fill="hold"/>
                                        <p:tgtEl>
                                          <p:spTgt spid="5125"/>
                                        </p:tgtEl>
                                        <p:attrNameLst>
                                          <p:attrName>ppt_x</p:attrName>
                                        </p:attrNameLst>
                                      </p:cBhvr>
                                      <p:tavLst>
                                        <p:tav tm="0">
                                          <p:val>
                                            <p:strVal val="0-#ppt_w/2"/>
                                          </p:val>
                                        </p:tav>
                                        <p:tav tm="100000">
                                          <p:val>
                                            <p:strVal val="#ppt_x"/>
                                          </p:val>
                                        </p:tav>
                                      </p:tavLst>
                                    </p:anim>
                                    <p:anim calcmode="lin" valueType="num">
                                      <p:cBhvr additive="base">
                                        <p:cTn id="20" dur="500" fill="hold"/>
                                        <p:tgtEl>
                                          <p:spTgt spid="5125"/>
                                        </p:tgtEl>
                                        <p:attrNameLst>
                                          <p:attrName>ppt_y</p:attrName>
                                        </p:attrNameLst>
                                      </p:cBhvr>
                                      <p:tavLst>
                                        <p:tav tm="0">
                                          <p:val>
                                            <p:strVal val="#ppt_y"/>
                                          </p:val>
                                        </p:tav>
                                        <p:tav tm="100000">
                                          <p:val>
                                            <p:strVal val="#ppt_y"/>
                                          </p:val>
                                        </p:tav>
                                      </p:tavLst>
                                    </p:anim>
                                  </p:childTnLst>
                                </p:cTn>
                              </p:par>
                              <p:par>
                                <p:cTn id="21" presetID="3" presetClass="entr" presetSubtype="10" fill="hold" grpId="0" nodeType="withEffect">
                                  <p:stCondLst>
                                    <p:cond delay="0"/>
                                  </p:stCondLst>
                                  <p:childTnLst>
                                    <p:set>
                                      <p:cBhvr>
                                        <p:cTn id="22" dur="1" fill="hold">
                                          <p:stCondLst>
                                            <p:cond delay="0"/>
                                          </p:stCondLst>
                                        </p:cTn>
                                        <p:tgtEl>
                                          <p:spTgt spid="5124"/>
                                        </p:tgtEl>
                                        <p:attrNameLst>
                                          <p:attrName>style.visibility</p:attrName>
                                        </p:attrNameLst>
                                      </p:cBhvr>
                                      <p:to>
                                        <p:strVal val="visible"/>
                                      </p:to>
                                    </p:set>
                                    <p:animEffect transition="in" filter="blinds(horizontal)">
                                      <p:cBhvr>
                                        <p:cTn id="23" dur="500"/>
                                        <p:tgtEl>
                                          <p:spTgt spid="5124"/>
                                        </p:tgtEl>
                                      </p:cBhvr>
                                    </p:animEffect>
                                  </p:childTnLst>
                                </p:cTn>
                              </p:par>
                            </p:childTnLst>
                          </p:cTn>
                        </p:par>
                        <p:par>
                          <p:cTn id="24" fill="hold">
                            <p:stCondLst>
                              <p:cond delay="1000"/>
                            </p:stCondLst>
                            <p:childTnLst>
                              <p:par>
                                <p:cTn id="25" presetID="3" presetClass="entr" presetSubtype="10" fill="hold" grpId="1" nodeType="afterEffect">
                                  <p:stCondLst>
                                    <p:cond delay="0"/>
                                  </p:stCondLst>
                                  <p:iterate type="lt">
                                    <p:tmPct val="0"/>
                                  </p:iterate>
                                  <p:childTnLst>
                                    <p:set>
                                      <p:cBhvr>
                                        <p:cTn id="26" dur="1" fill="hold">
                                          <p:stCondLst>
                                            <p:cond delay="0"/>
                                          </p:stCondLst>
                                        </p:cTn>
                                        <p:tgtEl>
                                          <p:spTgt spid="5123"/>
                                        </p:tgtEl>
                                        <p:attrNameLst>
                                          <p:attrName>style.visibility</p:attrName>
                                        </p:attrNameLst>
                                      </p:cBhvr>
                                      <p:to>
                                        <p:strVal val="visible"/>
                                      </p:to>
                                    </p:set>
                                    <p:animEffect transition="in" filter="blinds(horizontal)">
                                      <p:cBhvr>
                                        <p:cTn id="27" dur="500"/>
                                        <p:tgtEl>
                                          <p:spTgt spid="51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3" grpId="1"/>
      <p:bldP spid="5124" grpId="0"/>
      <p:bldP spid="5125" grpId="0" animBg="1"/>
      <p:bldP spid="7" grpId="0"/>
      <p:bldP spid="8" grpId="0" animBg="1"/>
      <p:bldP spid="9"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a:off x="354" y="228285"/>
            <a:ext cx="225016" cy="5866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6434" tIns="48217" rIns="96434" bIns="48217" rtlCol="0" anchor="ctr"/>
          <a:lstStyle/>
          <a:p>
            <a:pPr algn="ctr" defTabSz="963930"/>
            <a:endParaRPr lang="zh-CN" altLang="en-US" sz="1970">
              <a:solidFill>
                <a:srgbClr val="E7E6E6">
                  <a:lumMod val="50000"/>
                </a:srgbClr>
              </a:solidFill>
              <a:ea typeface="微软雅黑" panose="020B0503020204020204" pitchFamily="34" charset="-122"/>
              <a:cs typeface="+mn-ea"/>
              <a:sym typeface="+mn-lt"/>
            </a:endParaRPr>
          </a:p>
        </p:txBody>
      </p:sp>
      <p:sp>
        <p:nvSpPr>
          <p:cNvPr id="18" name="文本框 17"/>
          <p:cNvSpPr txBox="1"/>
          <p:nvPr/>
        </p:nvSpPr>
        <p:spPr>
          <a:xfrm>
            <a:off x="392023" y="266575"/>
            <a:ext cx="1828800" cy="553720"/>
          </a:xfrm>
          <a:prstGeom prst="rect">
            <a:avLst/>
          </a:prstGeom>
          <a:noFill/>
        </p:spPr>
        <p:txBody>
          <a:bodyPr wrap="none" lIns="0" tIns="0" rIns="0" bIns="0" rtlCol="0">
            <a:spAutoFit/>
          </a:bodyPr>
          <a:lstStyle/>
          <a:p>
            <a:pPr defTabSz="963930"/>
            <a:r>
              <a:rPr lang="zh-CN" altLang="en-US" sz="3600" dirty="0">
                <a:solidFill>
                  <a:schemeClr val="bg1">
                    <a:lumMod val="65000"/>
                  </a:schemeClr>
                </a:solidFill>
                <a:latin typeface="微软雅黑" panose="020B0503020204020204" pitchFamily="34" charset="-122"/>
                <a:ea typeface="微软雅黑" panose="020B0503020204020204" pitchFamily="34" charset="-122"/>
                <a:cs typeface="+mn-ea"/>
                <a:sym typeface="+mn-lt"/>
              </a:rPr>
              <a:t>技术难题</a:t>
            </a:r>
            <a:endParaRPr lang="en-US" altLang="zh-CN" sz="3600" dirty="0">
              <a:solidFill>
                <a:schemeClr val="bg1">
                  <a:lumMod val="65000"/>
                </a:schemeClr>
              </a:solidFill>
              <a:latin typeface="微软雅黑" panose="020B0503020204020204" pitchFamily="34" charset="-122"/>
              <a:ea typeface="微软雅黑" panose="020B0503020204020204" pitchFamily="34" charset="-122"/>
              <a:cs typeface="+mn-ea"/>
              <a:sym typeface="+mn-lt"/>
            </a:endParaRPr>
          </a:p>
        </p:txBody>
      </p:sp>
      <p:sp>
        <p:nvSpPr>
          <p:cNvPr id="4" name="文本框 3"/>
          <p:cNvSpPr txBox="1"/>
          <p:nvPr/>
        </p:nvSpPr>
        <p:spPr>
          <a:xfrm>
            <a:off x="391795" y="3956685"/>
            <a:ext cx="4018915" cy="1938020"/>
          </a:xfrm>
          <a:prstGeom prst="rect">
            <a:avLst/>
          </a:prstGeom>
          <a:noFill/>
        </p:spPr>
        <p:txBody>
          <a:bodyPr wrap="square" rtlCol="0">
            <a:spAutoFit/>
          </a:bodyPr>
          <a:p>
            <a:r>
              <a:rPr lang="zh-CN" altLang="en-US" sz="2400" dirty="0">
                <a:solidFill>
                  <a:schemeClr val="bg1">
                    <a:lumMod val="65000"/>
                  </a:schemeClr>
                </a:solidFill>
                <a:latin typeface="微软雅黑" panose="020B0503020204020204" pitchFamily="34" charset="-122"/>
                <a:ea typeface="微软雅黑" panose="020B0503020204020204" pitchFamily="34" charset="-122"/>
                <a:cs typeface="+mn-ea"/>
                <a:sym typeface="+mn-ea"/>
              </a:rPr>
              <a:t>测高传感器的选型</a:t>
            </a:r>
            <a:endParaRPr lang="zh-CN" altLang="en-US" sz="2400" dirty="0">
              <a:solidFill>
                <a:schemeClr val="bg1">
                  <a:lumMod val="65000"/>
                </a:schemeClr>
              </a:solidFill>
              <a:latin typeface="微软雅黑" panose="020B0503020204020204" pitchFamily="34" charset="-122"/>
              <a:ea typeface="微软雅黑" panose="020B0503020204020204" pitchFamily="34" charset="-122"/>
              <a:cs typeface="+mn-ea"/>
              <a:sym typeface="+mn-ea"/>
            </a:endParaRPr>
          </a:p>
          <a:p>
            <a:endParaRPr lang="zh-CN" altLang="en-US" sz="2400" dirty="0">
              <a:solidFill>
                <a:schemeClr val="bg1">
                  <a:lumMod val="65000"/>
                </a:schemeClr>
              </a:solidFill>
              <a:latin typeface="微软雅黑" panose="020B0503020204020204" pitchFamily="34" charset="-122"/>
              <a:ea typeface="微软雅黑" panose="020B0503020204020204" pitchFamily="34" charset="-122"/>
              <a:cs typeface="+mn-ea"/>
              <a:sym typeface="+mn-ea"/>
            </a:endParaRPr>
          </a:p>
          <a:p>
            <a:r>
              <a:rPr lang="zh-CN" altLang="en-US" sz="2400" dirty="0">
                <a:solidFill>
                  <a:schemeClr val="bg1">
                    <a:lumMod val="65000"/>
                  </a:schemeClr>
                </a:solidFill>
                <a:latin typeface="微软雅黑" panose="020B0503020204020204" pitchFamily="34" charset="-122"/>
                <a:ea typeface="微软雅黑" panose="020B0503020204020204" pitchFamily="34" charset="-122"/>
                <a:cs typeface="+mn-ea"/>
                <a:sym typeface="+mn-ea"/>
              </a:rPr>
              <a:t>对于测高传感器，项目的要求是精度在厘米以下，不受杯子材质的影响。</a:t>
            </a:r>
            <a:endParaRPr lang="zh-CN" altLang="en-US" sz="2400" dirty="0">
              <a:solidFill>
                <a:schemeClr val="bg1">
                  <a:lumMod val="65000"/>
                </a:schemeClr>
              </a:solidFill>
              <a:latin typeface="微软雅黑" panose="020B0503020204020204" pitchFamily="34" charset="-122"/>
              <a:ea typeface="微软雅黑" panose="020B0503020204020204" pitchFamily="34" charset="-122"/>
              <a:cs typeface="+mn-ea"/>
            </a:endParaRPr>
          </a:p>
        </p:txBody>
      </p:sp>
      <p:pic>
        <p:nvPicPr>
          <p:cNvPr id="5" name="图片 4" descr="u=2481294504,434325875&amp;fm=27&amp;gp=0"/>
          <p:cNvPicPr>
            <a:picLocks noChangeAspect="1"/>
          </p:cNvPicPr>
          <p:nvPr/>
        </p:nvPicPr>
        <p:blipFill>
          <a:blip r:embed="rId1"/>
          <a:stretch>
            <a:fillRect/>
          </a:stretch>
        </p:blipFill>
        <p:spPr>
          <a:xfrm>
            <a:off x="4491990" y="111760"/>
            <a:ext cx="4033520" cy="2734945"/>
          </a:xfrm>
          <a:prstGeom prst="rect">
            <a:avLst/>
          </a:prstGeom>
        </p:spPr>
      </p:pic>
      <p:pic>
        <p:nvPicPr>
          <p:cNvPr id="7" name="图片 6" descr="timg"/>
          <p:cNvPicPr>
            <a:picLocks noChangeAspect="1"/>
          </p:cNvPicPr>
          <p:nvPr/>
        </p:nvPicPr>
        <p:blipFill>
          <a:blip r:embed="rId2"/>
          <a:stretch>
            <a:fillRect/>
          </a:stretch>
        </p:blipFill>
        <p:spPr>
          <a:xfrm>
            <a:off x="8525510" y="3084195"/>
            <a:ext cx="3683635" cy="3683635"/>
          </a:xfrm>
          <a:prstGeom prst="rect">
            <a:avLst/>
          </a:prstGeom>
        </p:spPr>
      </p:pic>
      <p:sp>
        <p:nvSpPr>
          <p:cNvPr id="3" name="文本框 2"/>
          <p:cNvSpPr txBox="1"/>
          <p:nvPr/>
        </p:nvSpPr>
        <p:spPr>
          <a:xfrm>
            <a:off x="5043805" y="3226435"/>
            <a:ext cx="2449195" cy="2306955"/>
          </a:xfrm>
          <a:prstGeom prst="rect">
            <a:avLst/>
          </a:prstGeom>
          <a:noFill/>
        </p:spPr>
        <p:txBody>
          <a:bodyPr wrap="square" rtlCol="0">
            <a:spAutoFit/>
          </a:bodyPr>
          <a:p>
            <a:r>
              <a:rPr lang="zh-CN" altLang="en-US" sz="2400" dirty="0">
                <a:solidFill>
                  <a:schemeClr val="bg1">
                    <a:lumMod val="65000"/>
                  </a:schemeClr>
                </a:solidFill>
                <a:latin typeface="微软雅黑" panose="020B0503020204020204" pitchFamily="34" charset="-122"/>
                <a:ea typeface="微软雅黑" panose="020B0503020204020204" pitchFamily="34" charset="-122"/>
                <a:cs typeface="+mn-ea"/>
              </a:rPr>
              <a:t>从杯子上方？</a:t>
            </a:r>
            <a:endParaRPr lang="zh-CN" altLang="en-US" sz="2400" dirty="0">
              <a:solidFill>
                <a:schemeClr val="bg1">
                  <a:lumMod val="65000"/>
                </a:schemeClr>
              </a:solidFill>
              <a:latin typeface="微软雅黑" panose="020B0503020204020204" pitchFamily="34" charset="-122"/>
              <a:ea typeface="微软雅黑" panose="020B0503020204020204" pitchFamily="34" charset="-122"/>
              <a:cs typeface="+mn-ea"/>
            </a:endParaRPr>
          </a:p>
          <a:p>
            <a:r>
              <a:rPr lang="zh-CN" altLang="en-US" sz="2400" dirty="0">
                <a:solidFill>
                  <a:schemeClr val="bg1">
                    <a:lumMod val="65000"/>
                  </a:schemeClr>
                </a:solidFill>
                <a:latin typeface="微软雅黑" panose="020B0503020204020204" pitchFamily="34" charset="-122"/>
                <a:ea typeface="微软雅黑" panose="020B0503020204020204" pitchFamily="34" charset="-122"/>
                <a:cs typeface="+mn-ea"/>
                <a:sym typeface="+mn-ea"/>
              </a:rPr>
              <a:t>杯壁很薄，很难被超声波传感器和光飞行时间传感器识别并测量出来</a:t>
            </a:r>
            <a:endParaRPr lang="zh-CN" altLang="en-US" sz="2400" dirty="0">
              <a:solidFill>
                <a:schemeClr val="bg1">
                  <a:lumMod val="65000"/>
                </a:schemeClr>
              </a:solidFill>
              <a:latin typeface="微软雅黑" panose="020B0503020204020204" pitchFamily="34" charset="-122"/>
              <a:ea typeface="微软雅黑" panose="020B0503020204020204" pitchFamily="34" charset="-122"/>
              <a:cs typeface="+mn-ea"/>
            </a:endParaRP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a:off x="354" y="228285"/>
            <a:ext cx="225016" cy="5866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6434" tIns="48217" rIns="96434" bIns="48217" rtlCol="0" anchor="ctr"/>
          <a:lstStyle/>
          <a:p>
            <a:pPr algn="ctr" defTabSz="963930"/>
            <a:endParaRPr lang="zh-CN" altLang="en-US" sz="1970">
              <a:solidFill>
                <a:srgbClr val="E7E6E6">
                  <a:lumMod val="50000"/>
                </a:srgbClr>
              </a:solidFill>
              <a:ea typeface="微软雅黑" panose="020B0503020204020204" pitchFamily="34" charset="-122"/>
              <a:cs typeface="+mn-ea"/>
              <a:sym typeface="+mn-lt"/>
            </a:endParaRPr>
          </a:p>
        </p:txBody>
      </p:sp>
      <p:sp>
        <p:nvSpPr>
          <p:cNvPr id="18" name="文本框 17"/>
          <p:cNvSpPr txBox="1"/>
          <p:nvPr/>
        </p:nvSpPr>
        <p:spPr>
          <a:xfrm>
            <a:off x="392023" y="266575"/>
            <a:ext cx="1828800" cy="553720"/>
          </a:xfrm>
          <a:prstGeom prst="rect">
            <a:avLst/>
          </a:prstGeom>
          <a:noFill/>
        </p:spPr>
        <p:txBody>
          <a:bodyPr wrap="none" lIns="0" tIns="0" rIns="0" bIns="0" rtlCol="0">
            <a:spAutoFit/>
          </a:bodyPr>
          <a:lstStyle/>
          <a:p>
            <a:pPr defTabSz="963930"/>
            <a:r>
              <a:rPr lang="zh-CN" altLang="en-US" sz="3600" dirty="0">
                <a:solidFill>
                  <a:schemeClr val="bg1">
                    <a:lumMod val="65000"/>
                  </a:schemeClr>
                </a:solidFill>
                <a:latin typeface="微软雅黑" panose="020B0503020204020204" pitchFamily="34" charset="-122"/>
                <a:ea typeface="微软雅黑" panose="020B0503020204020204" pitchFamily="34" charset="-122"/>
                <a:cs typeface="+mn-ea"/>
                <a:sym typeface="+mn-lt"/>
              </a:rPr>
              <a:t>技术难题</a:t>
            </a:r>
            <a:endParaRPr lang="en-US" altLang="zh-CN" sz="3600" dirty="0">
              <a:solidFill>
                <a:schemeClr val="bg1">
                  <a:lumMod val="65000"/>
                </a:schemeClr>
              </a:solidFill>
              <a:latin typeface="微软雅黑" panose="020B0503020204020204" pitchFamily="34" charset="-122"/>
              <a:ea typeface="微软雅黑" panose="020B0503020204020204" pitchFamily="34" charset="-122"/>
              <a:cs typeface="+mn-ea"/>
              <a:sym typeface="+mn-lt"/>
            </a:endParaRPr>
          </a:p>
        </p:txBody>
      </p:sp>
      <p:sp>
        <p:nvSpPr>
          <p:cNvPr id="4" name="文本框 3"/>
          <p:cNvSpPr txBox="1"/>
          <p:nvPr/>
        </p:nvSpPr>
        <p:spPr>
          <a:xfrm>
            <a:off x="391795" y="3715385"/>
            <a:ext cx="11481435" cy="3046095"/>
          </a:xfrm>
          <a:prstGeom prst="rect">
            <a:avLst/>
          </a:prstGeom>
          <a:noFill/>
        </p:spPr>
        <p:txBody>
          <a:bodyPr wrap="square" rtlCol="0">
            <a:spAutoFit/>
          </a:bodyPr>
          <a:p>
            <a:r>
              <a:rPr lang="zh-CN" altLang="en-US" sz="2400" dirty="0">
                <a:solidFill>
                  <a:schemeClr val="bg1">
                    <a:lumMod val="65000"/>
                  </a:schemeClr>
                </a:solidFill>
                <a:latin typeface="微软雅黑" panose="020B0503020204020204" pitchFamily="34" charset="-122"/>
                <a:ea typeface="微软雅黑" panose="020B0503020204020204" pitchFamily="34" charset="-122"/>
                <a:cs typeface="+mn-ea"/>
                <a:sym typeface="+mn-ea"/>
              </a:rPr>
              <a:t>换位思考，从侧面去测量杯子高度，在这里我们采取了一种类似于电梯门上使用的一种光开关，简单的说，就是一边是红外发射端，另一边是红外接收端，如果有物体阻隔，那么单片机就可以采集到这种变化，如果将这做成一排，就可以实现一个遮挡测量的装置。其精度取决于使用的反射接收管的线密度。在项目中，我们最初采用的是红外对管，但是经测试发现，红外对管对玻璃介质几乎没有响应，而经测试发现，光敏电阻具有一定的响应能力。至此，我们选用光敏电阻为基本采集单元，对n个光敏电阻进行A/D转换得到数字量送入单片机，并通过一定的滤波算法实现了对高度测测量，精度也符合项目的预期的要求，精度在厘米级以上。</a:t>
            </a:r>
            <a:endParaRPr lang="zh-CN" altLang="en-US" sz="2400" dirty="0">
              <a:solidFill>
                <a:schemeClr val="bg1">
                  <a:lumMod val="65000"/>
                </a:schemeClr>
              </a:solidFill>
              <a:latin typeface="微软雅黑" panose="020B0503020204020204" pitchFamily="34" charset="-122"/>
              <a:ea typeface="微软雅黑" panose="020B0503020204020204" pitchFamily="34" charset="-122"/>
              <a:cs typeface="+mn-ea"/>
              <a:sym typeface="+mn-ea"/>
            </a:endParaRPr>
          </a:p>
        </p:txBody>
      </p:sp>
      <p:pic>
        <p:nvPicPr>
          <p:cNvPr id="2" name="图片 1" descr="timg8AY263L8"/>
          <p:cNvPicPr>
            <a:picLocks noChangeAspect="1"/>
          </p:cNvPicPr>
          <p:nvPr/>
        </p:nvPicPr>
        <p:blipFill>
          <a:blip r:embed="rId1"/>
          <a:stretch>
            <a:fillRect/>
          </a:stretch>
        </p:blipFill>
        <p:spPr>
          <a:xfrm>
            <a:off x="2816225" y="266700"/>
            <a:ext cx="7621270" cy="3448685"/>
          </a:xfrm>
          <a:prstGeom prst="rect">
            <a:avLst/>
          </a:prstGeom>
        </p:spPr>
      </p:pic>
    </p:spTree>
  </p:cSld>
  <p:clrMapOvr>
    <a:masterClrMapping/>
  </p:clrMapOvr>
  <p:transition spd="slow">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a:off x="354" y="228285"/>
            <a:ext cx="225016" cy="5866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6434" tIns="48217" rIns="96434" bIns="48217" rtlCol="0" anchor="ctr"/>
          <a:lstStyle/>
          <a:p>
            <a:pPr algn="ctr" defTabSz="963930"/>
            <a:endParaRPr lang="zh-CN" altLang="en-US" sz="1970">
              <a:solidFill>
                <a:srgbClr val="E7E6E6">
                  <a:lumMod val="50000"/>
                </a:srgbClr>
              </a:solidFill>
              <a:ea typeface="微软雅黑" panose="020B0503020204020204" pitchFamily="34" charset="-122"/>
              <a:cs typeface="+mn-ea"/>
              <a:sym typeface="+mn-lt"/>
            </a:endParaRPr>
          </a:p>
        </p:txBody>
      </p:sp>
      <p:sp>
        <p:nvSpPr>
          <p:cNvPr id="18" name="文本框 17"/>
          <p:cNvSpPr txBox="1"/>
          <p:nvPr/>
        </p:nvSpPr>
        <p:spPr>
          <a:xfrm>
            <a:off x="392023" y="266575"/>
            <a:ext cx="1828800" cy="553720"/>
          </a:xfrm>
          <a:prstGeom prst="rect">
            <a:avLst/>
          </a:prstGeom>
          <a:noFill/>
        </p:spPr>
        <p:txBody>
          <a:bodyPr wrap="none" lIns="0" tIns="0" rIns="0" bIns="0" rtlCol="0">
            <a:spAutoFit/>
          </a:bodyPr>
          <a:lstStyle/>
          <a:p>
            <a:pPr defTabSz="963930"/>
            <a:r>
              <a:rPr lang="zh-CN" altLang="en-US" sz="3600" dirty="0">
                <a:solidFill>
                  <a:schemeClr val="bg1">
                    <a:lumMod val="65000"/>
                  </a:schemeClr>
                </a:solidFill>
                <a:latin typeface="微软雅黑" panose="020B0503020204020204" pitchFamily="34" charset="-122"/>
                <a:ea typeface="微软雅黑" panose="020B0503020204020204" pitchFamily="34" charset="-122"/>
                <a:cs typeface="+mn-ea"/>
                <a:sym typeface="+mn-lt"/>
              </a:rPr>
              <a:t>技术难题</a:t>
            </a:r>
            <a:endParaRPr lang="en-US" altLang="zh-CN" sz="3600" dirty="0">
              <a:solidFill>
                <a:schemeClr val="bg1">
                  <a:lumMod val="65000"/>
                </a:schemeClr>
              </a:solidFill>
              <a:latin typeface="微软雅黑" panose="020B0503020204020204" pitchFamily="34" charset="-122"/>
              <a:ea typeface="微软雅黑" panose="020B0503020204020204" pitchFamily="34" charset="-122"/>
              <a:cs typeface="+mn-ea"/>
              <a:sym typeface="+mn-lt"/>
            </a:endParaRPr>
          </a:p>
        </p:txBody>
      </p:sp>
      <p:sp>
        <p:nvSpPr>
          <p:cNvPr id="4" name="文本框 3"/>
          <p:cNvSpPr txBox="1"/>
          <p:nvPr/>
        </p:nvSpPr>
        <p:spPr>
          <a:xfrm>
            <a:off x="391795" y="820420"/>
            <a:ext cx="6636385" cy="5815965"/>
          </a:xfrm>
          <a:prstGeom prst="rect">
            <a:avLst/>
          </a:prstGeom>
          <a:noFill/>
        </p:spPr>
        <p:txBody>
          <a:bodyPr wrap="square" rtlCol="0">
            <a:spAutoFit/>
          </a:bodyPr>
          <a:p>
            <a:r>
              <a:rPr lang="zh-CN" altLang="en-US" sz="3600" dirty="0">
                <a:solidFill>
                  <a:schemeClr val="bg1">
                    <a:lumMod val="65000"/>
                  </a:schemeClr>
                </a:solidFill>
                <a:latin typeface="微软雅黑" panose="020B0503020204020204" pitchFamily="34" charset="-122"/>
                <a:ea typeface="微软雅黑" panose="020B0503020204020204" pitchFamily="34" charset="-122"/>
                <a:cs typeface="+mn-ea"/>
                <a:sym typeface="+mn-ea"/>
              </a:rPr>
              <a:t>未突破的关键技术难题</a:t>
            </a:r>
            <a:endParaRPr lang="zh-CN" altLang="en-US" sz="3600" dirty="0">
              <a:solidFill>
                <a:schemeClr val="bg1">
                  <a:lumMod val="65000"/>
                </a:schemeClr>
              </a:solidFill>
              <a:latin typeface="微软雅黑" panose="020B0503020204020204" pitchFamily="34" charset="-122"/>
              <a:ea typeface="微软雅黑" panose="020B0503020204020204" pitchFamily="34" charset="-122"/>
              <a:cs typeface="+mn-ea"/>
              <a:sym typeface="+mn-ea"/>
            </a:endParaRPr>
          </a:p>
          <a:p>
            <a:r>
              <a:rPr lang="zh-CN" altLang="en-US" sz="2400" dirty="0">
                <a:solidFill>
                  <a:schemeClr val="bg1">
                    <a:lumMod val="65000"/>
                  </a:schemeClr>
                </a:solidFill>
                <a:latin typeface="微软雅黑" panose="020B0503020204020204" pitchFamily="34" charset="-122"/>
                <a:ea typeface="微软雅黑" panose="020B0503020204020204" pitchFamily="34" charset="-122"/>
                <a:cs typeface="+mn-ea"/>
                <a:sym typeface="+mn-ea"/>
              </a:rPr>
              <a:t>测高传感器对光要求过高</a:t>
            </a:r>
            <a:endParaRPr lang="zh-CN" altLang="en-US" sz="2400" dirty="0">
              <a:solidFill>
                <a:schemeClr val="bg1">
                  <a:lumMod val="65000"/>
                </a:schemeClr>
              </a:solidFill>
              <a:latin typeface="微软雅黑" panose="020B0503020204020204" pitchFamily="34" charset="-122"/>
              <a:ea typeface="微软雅黑" panose="020B0503020204020204" pitchFamily="34" charset="-122"/>
              <a:cs typeface="+mn-ea"/>
              <a:sym typeface="+mn-ea"/>
            </a:endParaRPr>
          </a:p>
          <a:p>
            <a:r>
              <a:rPr lang="zh-CN" altLang="en-US" sz="2400" dirty="0">
                <a:solidFill>
                  <a:schemeClr val="bg1">
                    <a:lumMod val="65000"/>
                  </a:schemeClr>
                </a:solidFill>
                <a:latin typeface="微软雅黑" panose="020B0503020204020204" pitchFamily="34" charset="-122"/>
                <a:ea typeface="微软雅黑" panose="020B0503020204020204" pitchFamily="34" charset="-122"/>
                <a:cs typeface="+mn-ea"/>
                <a:sym typeface="+mn-ea"/>
              </a:rPr>
              <a:t>由于在测高传感器中使用的是光敏电阻，接受到的光强越高，阻值越大，对光的敏感程度极高。外界环境的变化会对其产生很大的影响，使最初定义的测量基准失效。因此采取单片机定时更新基准信号量的方式（定时多次采集求均值作为基准）来更新基准，并且我们还打算加入补光灯，抵消自然光情况下光强对采集的影响。</a:t>
            </a:r>
            <a:endParaRPr lang="zh-CN" altLang="en-US" sz="2400" dirty="0">
              <a:solidFill>
                <a:schemeClr val="bg1">
                  <a:lumMod val="65000"/>
                </a:schemeClr>
              </a:solidFill>
              <a:latin typeface="微软雅黑" panose="020B0503020204020204" pitchFamily="34" charset="-122"/>
              <a:ea typeface="微软雅黑" panose="020B0503020204020204" pitchFamily="34" charset="-122"/>
              <a:cs typeface="+mn-ea"/>
              <a:sym typeface="+mn-ea"/>
            </a:endParaRPr>
          </a:p>
          <a:p>
            <a:r>
              <a:rPr lang="zh-CN" altLang="en-US" sz="2400" dirty="0">
                <a:solidFill>
                  <a:schemeClr val="bg1">
                    <a:lumMod val="65000"/>
                  </a:schemeClr>
                </a:solidFill>
                <a:latin typeface="微软雅黑" panose="020B0503020204020204" pitchFamily="34" charset="-122"/>
                <a:ea typeface="微软雅黑" panose="020B0503020204020204" pitchFamily="34" charset="-122"/>
                <a:cs typeface="+mn-ea"/>
                <a:sym typeface="+mn-ea"/>
              </a:rPr>
              <a:t>测高传感器的稳定性不佳</a:t>
            </a:r>
            <a:endParaRPr lang="zh-CN" altLang="en-US" sz="2400" dirty="0">
              <a:solidFill>
                <a:schemeClr val="bg1">
                  <a:lumMod val="65000"/>
                </a:schemeClr>
              </a:solidFill>
              <a:latin typeface="微软雅黑" panose="020B0503020204020204" pitchFamily="34" charset="-122"/>
              <a:ea typeface="微软雅黑" panose="020B0503020204020204" pitchFamily="34" charset="-122"/>
              <a:cs typeface="+mn-ea"/>
              <a:sym typeface="+mn-ea"/>
            </a:endParaRPr>
          </a:p>
          <a:p>
            <a:r>
              <a:rPr lang="zh-CN" altLang="en-US" sz="2400" dirty="0">
                <a:solidFill>
                  <a:schemeClr val="bg1">
                    <a:lumMod val="65000"/>
                  </a:schemeClr>
                </a:solidFill>
                <a:latin typeface="微软雅黑" panose="020B0503020204020204" pitchFamily="34" charset="-122"/>
                <a:ea typeface="微软雅黑" panose="020B0503020204020204" pitchFamily="34" charset="-122"/>
                <a:cs typeface="+mn-ea"/>
                <a:sym typeface="+mn-ea"/>
              </a:rPr>
              <a:t>由于光敏电阻测得的光强是从各个方向射入传感器的，存在一定的不稳定性，受外界干扰较严重，我们查资料得知有一种光栅传感器，一种采用红外直射式的光电门，非常类似于我们所自制的光敏测高传感器，我们后期测试光栅传感器的效果。</a:t>
            </a:r>
            <a:endParaRPr lang="zh-CN" altLang="en-US" sz="2400" dirty="0">
              <a:solidFill>
                <a:schemeClr val="bg1">
                  <a:lumMod val="65000"/>
                </a:schemeClr>
              </a:solidFill>
              <a:latin typeface="微软雅黑" panose="020B0503020204020204" pitchFamily="34" charset="-122"/>
              <a:ea typeface="微软雅黑" panose="020B0503020204020204" pitchFamily="34" charset="-122"/>
              <a:cs typeface="+mn-ea"/>
              <a:sym typeface="+mn-ea"/>
            </a:endParaRPr>
          </a:p>
        </p:txBody>
      </p:sp>
      <p:pic>
        <p:nvPicPr>
          <p:cNvPr id="3" name="图片 2" descr="timgSG5HLCRS"/>
          <p:cNvPicPr>
            <a:picLocks noChangeAspect="1"/>
          </p:cNvPicPr>
          <p:nvPr/>
        </p:nvPicPr>
        <p:blipFill>
          <a:blip r:embed="rId1"/>
          <a:stretch>
            <a:fillRect/>
          </a:stretch>
        </p:blipFill>
        <p:spPr>
          <a:xfrm>
            <a:off x="7315200" y="1883410"/>
            <a:ext cx="4829810" cy="3255010"/>
          </a:xfrm>
          <a:prstGeom prst="rect">
            <a:avLst/>
          </a:prstGeom>
        </p:spPr>
      </p:pic>
      <p:sp>
        <p:nvSpPr>
          <p:cNvPr id="5" name="文本框 4"/>
          <p:cNvSpPr txBox="1"/>
          <p:nvPr/>
        </p:nvSpPr>
        <p:spPr>
          <a:xfrm>
            <a:off x="8430895" y="5078730"/>
            <a:ext cx="2635250" cy="460375"/>
          </a:xfrm>
          <a:prstGeom prst="rect">
            <a:avLst/>
          </a:prstGeom>
          <a:noFill/>
        </p:spPr>
        <p:txBody>
          <a:bodyPr wrap="square" rtlCol="0">
            <a:spAutoFit/>
          </a:bodyPr>
          <a:p>
            <a:r>
              <a:rPr lang="zh-CN" altLang="en-US" sz="2400" dirty="0">
                <a:solidFill>
                  <a:schemeClr val="bg1">
                    <a:lumMod val="65000"/>
                  </a:schemeClr>
                </a:solidFill>
                <a:latin typeface="微软雅黑" panose="020B0503020204020204" pitchFamily="34" charset="-122"/>
                <a:ea typeface="微软雅黑" panose="020B0503020204020204" pitchFamily="34" charset="-122"/>
                <a:cs typeface="+mn-ea"/>
              </a:rPr>
              <a:t>光栅传感器示意图</a:t>
            </a:r>
            <a:endParaRPr lang="zh-CN" altLang="en-US"/>
          </a:p>
        </p:txBody>
      </p:sp>
    </p:spTree>
  </p:cSld>
  <p:clrMapOvr>
    <a:masterClrMapping/>
  </p:clrMapOvr>
  <p:transition spd="slow">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Text Box 3"/>
          <p:cNvSpPr>
            <a:spLocks noChangeArrowheads="1"/>
          </p:cNvSpPr>
          <p:nvPr/>
        </p:nvSpPr>
        <p:spPr bwMode="auto">
          <a:xfrm>
            <a:off x="3229084" y="3350938"/>
            <a:ext cx="3840480" cy="1198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none" anchor="ctr">
            <a:spAutoFit/>
          </a:bodyPr>
          <a:lstStyle/>
          <a:p>
            <a:pPr algn="r"/>
            <a:r>
              <a:rPr lang="zh-CN" altLang="x-none" sz="7200" dirty="0">
                <a:solidFill>
                  <a:schemeClr val="accent1"/>
                </a:solidFill>
                <a:latin typeface="Arial" panose="020B0604020202020204" pitchFamily="34" charset="0"/>
                <a:ea typeface="微软雅黑" panose="020B0503020204020204" pitchFamily="34" charset="-122"/>
                <a:sym typeface="+mn-ea"/>
              </a:rPr>
              <a:t>预期成果</a:t>
            </a:r>
            <a:endParaRPr lang="zh-CN" altLang="x-none" sz="7200" dirty="0">
              <a:solidFill>
                <a:schemeClr val="accent1"/>
              </a:solidFill>
              <a:latin typeface="Arial" panose="020B0604020202020204" pitchFamily="34" charset="0"/>
              <a:ea typeface="微软雅黑" panose="020B0503020204020204" pitchFamily="34" charset="-122"/>
              <a:sym typeface="+mn-ea"/>
            </a:endParaRPr>
          </a:p>
        </p:txBody>
      </p:sp>
      <p:sp>
        <p:nvSpPr>
          <p:cNvPr id="5124" name="矩形 10"/>
          <p:cNvSpPr>
            <a:spLocks noChangeArrowheads="1"/>
          </p:cNvSpPr>
          <p:nvPr/>
        </p:nvSpPr>
        <p:spPr bwMode="auto">
          <a:xfrm>
            <a:off x="1564749" y="2544460"/>
            <a:ext cx="3660775"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r"/>
            <a:r>
              <a:rPr lang="zh-CN" altLang="en-US" sz="2000" dirty="0">
                <a:solidFill>
                  <a:schemeClr val="accent1"/>
                </a:solidFill>
                <a:latin typeface="Arial" panose="020B0604020202020204" pitchFamily="34" charset="0"/>
                <a:ea typeface="微软雅黑" panose="020B0503020204020204" pitchFamily="34" charset="-122"/>
                <a:sym typeface="Arial" panose="020B0604020202020204" pitchFamily="34" charset="0"/>
              </a:rPr>
              <a:t>Hebei University of Technology</a:t>
            </a:r>
            <a:endParaRPr lang="zh-CN" altLang="en-US" sz="2000" dirty="0">
              <a:solidFill>
                <a:schemeClr val="accent1"/>
              </a:solidFill>
              <a:latin typeface="Arial" panose="020B0604020202020204" pitchFamily="34" charset="0"/>
              <a:ea typeface="微软雅黑" panose="020B0503020204020204" pitchFamily="34" charset="-122"/>
              <a:sym typeface="Arial" panose="020B0604020202020204" pitchFamily="34" charset="0"/>
            </a:endParaRPr>
          </a:p>
        </p:txBody>
      </p:sp>
      <p:sp>
        <p:nvSpPr>
          <p:cNvPr id="5125" name="直接连接符 11"/>
          <p:cNvSpPr>
            <a:spLocks noChangeShapeType="1"/>
          </p:cNvSpPr>
          <p:nvPr/>
        </p:nvSpPr>
        <p:spPr bwMode="auto">
          <a:xfrm>
            <a:off x="1564714" y="2943331"/>
            <a:ext cx="5504850" cy="1675"/>
          </a:xfrm>
          <a:prstGeom prst="line">
            <a:avLst/>
          </a:prstGeom>
          <a:noFill/>
          <a:ln w="6350" cap="flat" cmpd="sng">
            <a:solidFill>
              <a:schemeClr val="accent1"/>
            </a:solidFill>
            <a:bevel/>
          </a:ln>
          <a:extLst>
            <a:ext uri="{909E8E84-426E-40DD-AFC4-6F175D3DCCD1}">
              <a14:hiddenFill xmlns:a14="http://schemas.microsoft.com/office/drawing/2010/main">
                <a:noFill/>
              </a14:hiddenFill>
            </a:ext>
          </a:extLst>
        </p:spPr>
        <p:txBody>
          <a:bodyPr/>
          <a:lstStyle/>
          <a:p>
            <a:endParaRPr lang="zh-CN" altLang="en-US" sz="2000">
              <a:solidFill>
                <a:schemeClr val="accent1"/>
              </a:solidFill>
              <a:latin typeface="Arial" panose="020B0604020202020204" pitchFamily="34" charset="0"/>
              <a:ea typeface="微软雅黑" panose="020B0503020204020204" pitchFamily="34" charset="-122"/>
              <a:sym typeface="Arial" panose="020B0604020202020204" pitchFamily="34" charset="0"/>
            </a:endParaRPr>
          </a:p>
        </p:txBody>
      </p:sp>
      <p:sp>
        <p:nvSpPr>
          <p:cNvPr id="7" name="Text Box 3"/>
          <p:cNvSpPr>
            <a:spLocks noChangeArrowheads="1"/>
          </p:cNvSpPr>
          <p:nvPr/>
        </p:nvSpPr>
        <p:spPr bwMode="auto">
          <a:xfrm>
            <a:off x="7293470" y="1614540"/>
            <a:ext cx="3439160" cy="3769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none" anchor="ctr">
            <a:spAutoFit/>
          </a:bodyPr>
          <a:lstStyle/>
          <a:p>
            <a:r>
              <a:rPr lang="en-US" sz="23900" dirty="0">
                <a:solidFill>
                  <a:schemeClr val="accent2"/>
                </a:solidFill>
                <a:latin typeface="Impact" panose="020B0806030902050204" pitchFamily="34" charset="0"/>
                <a:ea typeface="微软雅黑" panose="020B0503020204020204" pitchFamily="34" charset="-122"/>
                <a:sym typeface="Arial" panose="020B0604020202020204" pitchFamily="34" charset="0"/>
              </a:rPr>
              <a:t>05</a:t>
            </a:r>
            <a:endParaRPr lang="zh-CN" altLang="en-US" sz="23900" b="1" dirty="0">
              <a:solidFill>
                <a:schemeClr val="accent2"/>
              </a:solidFill>
              <a:latin typeface="Impact" panose="020B0806030902050204" pitchFamily="34" charset="0"/>
              <a:ea typeface="微软雅黑" panose="020B0503020204020204" pitchFamily="34" charset="-122"/>
              <a:sym typeface="Arial" panose="020B0604020202020204" pitchFamily="34" charset="0"/>
            </a:endParaRPr>
          </a:p>
        </p:txBody>
      </p:sp>
      <p:sp>
        <p:nvSpPr>
          <p:cNvPr id="8" name="Freeform 6"/>
          <p:cNvSpPr/>
          <p:nvPr/>
        </p:nvSpPr>
        <p:spPr bwMode="auto">
          <a:xfrm>
            <a:off x="0" y="4091804"/>
            <a:ext cx="5265494" cy="3140846"/>
          </a:xfrm>
          <a:custGeom>
            <a:avLst/>
            <a:gdLst>
              <a:gd name="T0" fmla="*/ 0 w 2348"/>
              <a:gd name="T1" fmla="*/ 0 h 1407"/>
              <a:gd name="T2" fmla="*/ 2348 w 2348"/>
              <a:gd name="T3" fmla="*/ 1407 h 1407"/>
              <a:gd name="T4" fmla="*/ 0 w 2348"/>
              <a:gd name="T5" fmla="*/ 1407 h 1407"/>
              <a:gd name="T6" fmla="*/ 0 w 2348"/>
              <a:gd name="T7" fmla="*/ 0 h 1407"/>
            </a:gdLst>
            <a:ahLst/>
            <a:cxnLst>
              <a:cxn ang="0">
                <a:pos x="T0" y="T1"/>
              </a:cxn>
              <a:cxn ang="0">
                <a:pos x="T2" y="T3"/>
              </a:cxn>
              <a:cxn ang="0">
                <a:pos x="T4" y="T5"/>
              </a:cxn>
              <a:cxn ang="0">
                <a:pos x="T6" y="T7"/>
              </a:cxn>
            </a:cxnLst>
            <a:rect l="0" t="0" r="r" b="b"/>
            <a:pathLst>
              <a:path w="2348" h="1407">
                <a:moveTo>
                  <a:pt x="0" y="0"/>
                </a:moveTo>
                <a:lnTo>
                  <a:pt x="2348" y="1407"/>
                </a:lnTo>
                <a:lnTo>
                  <a:pt x="0" y="1407"/>
                </a:lnTo>
                <a:lnTo>
                  <a:pt x="0" y="0"/>
                </a:lnTo>
                <a:close/>
              </a:path>
            </a:pathLst>
          </a:custGeom>
          <a:blipFill dpi="0" rotWithShape="1">
            <a:blip r:embed="rId1" cstate="print"/>
            <a:srcRect/>
            <a:stretch>
              <a:fillRect/>
            </a:stretch>
          </a:blipFill>
          <a:ln w="0">
            <a:noFill/>
            <a:prstDash val="solid"/>
            <a:round/>
          </a:ln>
        </p:spPr>
        <p:txBody>
          <a:bodyPr vert="horz" wrap="square" lIns="128580" tIns="64290" rIns="128580" bIns="6429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9" name="Freeform 7"/>
          <p:cNvSpPr/>
          <p:nvPr/>
        </p:nvSpPr>
        <p:spPr bwMode="auto">
          <a:xfrm>
            <a:off x="2984828" y="4640949"/>
            <a:ext cx="9873922" cy="2591700"/>
          </a:xfrm>
          <a:custGeom>
            <a:avLst/>
            <a:gdLst>
              <a:gd name="T0" fmla="*/ 4403 w 4403"/>
              <a:gd name="T1" fmla="*/ 0 h 1161"/>
              <a:gd name="T2" fmla="*/ 4403 w 4403"/>
              <a:gd name="T3" fmla="*/ 1161 h 1161"/>
              <a:gd name="T4" fmla="*/ 0 w 4403"/>
              <a:gd name="T5" fmla="*/ 1161 h 1161"/>
              <a:gd name="T6" fmla="*/ 4403 w 4403"/>
              <a:gd name="T7" fmla="*/ 0 h 1161"/>
            </a:gdLst>
            <a:ahLst/>
            <a:cxnLst>
              <a:cxn ang="0">
                <a:pos x="T0" y="T1"/>
              </a:cxn>
              <a:cxn ang="0">
                <a:pos x="T2" y="T3"/>
              </a:cxn>
              <a:cxn ang="0">
                <a:pos x="T4" y="T5"/>
              </a:cxn>
              <a:cxn ang="0">
                <a:pos x="T6" y="T7"/>
              </a:cxn>
            </a:cxnLst>
            <a:rect l="0" t="0" r="r" b="b"/>
            <a:pathLst>
              <a:path w="4403" h="1161">
                <a:moveTo>
                  <a:pt x="4403" y="0"/>
                </a:moveTo>
                <a:lnTo>
                  <a:pt x="4403" y="1161"/>
                </a:lnTo>
                <a:lnTo>
                  <a:pt x="0" y="1161"/>
                </a:lnTo>
                <a:lnTo>
                  <a:pt x="4403" y="0"/>
                </a:lnTo>
                <a:close/>
              </a:path>
            </a:pathLst>
          </a:custGeom>
          <a:blipFill dpi="0" rotWithShape="1">
            <a:blip r:embed="rId2" cstate="print"/>
            <a:srcRect/>
            <a:stretch>
              <a:fillRect/>
            </a:stretch>
          </a:blipFill>
          <a:ln w="0">
            <a:noFill/>
            <a:prstDash val="solid"/>
            <a:round/>
          </a:ln>
        </p:spPr>
        <p:txBody>
          <a:bodyPr vert="horz" wrap="square" lIns="128580" tIns="64290" rIns="128580" bIns="6429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500" fill="hold"/>
                                        <p:tgtEl>
                                          <p:spTgt spid="9"/>
                                        </p:tgtEl>
                                        <p:attrNameLst>
                                          <p:attrName>ppt_x</p:attrName>
                                        </p:attrNameLst>
                                      </p:cBhvr>
                                      <p:tavLst>
                                        <p:tav tm="0">
                                          <p:val>
                                            <p:strVal val="1+#ppt_w/2"/>
                                          </p:val>
                                        </p:tav>
                                        <p:tav tm="100000">
                                          <p:val>
                                            <p:strVal val="#ppt_x"/>
                                          </p:val>
                                        </p:tav>
                                      </p:tavLst>
                                    </p:anim>
                                    <p:anim calcmode="lin" valueType="num">
                                      <p:cBhvr additive="base">
                                        <p:cTn id="13" dur="500" fill="hold"/>
                                        <p:tgtEl>
                                          <p:spTgt spid="9"/>
                                        </p:tgtEl>
                                        <p:attrNameLst>
                                          <p:attrName>ppt_y</p:attrName>
                                        </p:attrNameLst>
                                      </p:cBhvr>
                                      <p:tavLst>
                                        <p:tav tm="0">
                                          <p:val>
                                            <p:strVal val="#ppt_y"/>
                                          </p:val>
                                        </p:tav>
                                        <p:tav tm="100000">
                                          <p:val>
                                            <p:strVal val="#ppt_y"/>
                                          </p:val>
                                        </p:tav>
                                      </p:tavLst>
                                    </p:anim>
                                  </p:childTnLst>
                                </p:cTn>
                              </p:par>
                              <p:par>
                                <p:cTn id="14" presetID="14" presetClass="entr" presetSubtype="1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randombar(horizontal)">
                                      <p:cBhvr>
                                        <p:cTn id="16" dur="500"/>
                                        <p:tgtEl>
                                          <p:spTgt spid="7"/>
                                        </p:tgtEl>
                                      </p:cBhvr>
                                    </p:animEffect>
                                  </p:childTnLst>
                                </p:cTn>
                              </p:par>
                              <p:par>
                                <p:cTn id="17" presetID="2" presetClass="entr" presetSubtype="8" fill="hold" grpId="0" nodeType="withEffect">
                                  <p:stCondLst>
                                    <p:cond delay="0"/>
                                  </p:stCondLst>
                                  <p:childTnLst>
                                    <p:set>
                                      <p:cBhvr>
                                        <p:cTn id="18" dur="1" fill="hold">
                                          <p:stCondLst>
                                            <p:cond delay="0"/>
                                          </p:stCondLst>
                                        </p:cTn>
                                        <p:tgtEl>
                                          <p:spTgt spid="5125"/>
                                        </p:tgtEl>
                                        <p:attrNameLst>
                                          <p:attrName>style.visibility</p:attrName>
                                        </p:attrNameLst>
                                      </p:cBhvr>
                                      <p:to>
                                        <p:strVal val="visible"/>
                                      </p:to>
                                    </p:set>
                                    <p:anim calcmode="lin" valueType="num">
                                      <p:cBhvr additive="base">
                                        <p:cTn id="19" dur="500" fill="hold"/>
                                        <p:tgtEl>
                                          <p:spTgt spid="5125"/>
                                        </p:tgtEl>
                                        <p:attrNameLst>
                                          <p:attrName>ppt_x</p:attrName>
                                        </p:attrNameLst>
                                      </p:cBhvr>
                                      <p:tavLst>
                                        <p:tav tm="0">
                                          <p:val>
                                            <p:strVal val="0-#ppt_w/2"/>
                                          </p:val>
                                        </p:tav>
                                        <p:tav tm="100000">
                                          <p:val>
                                            <p:strVal val="#ppt_x"/>
                                          </p:val>
                                        </p:tav>
                                      </p:tavLst>
                                    </p:anim>
                                    <p:anim calcmode="lin" valueType="num">
                                      <p:cBhvr additive="base">
                                        <p:cTn id="20" dur="500" fill="hold"/>
                                        <p:tgtEl>
                                          <p:spTgt spid="5125"/>
                                        </p:tgtEl>
                                        <p:attrNameLst>
                                          <p:attrName>ppt_y</p:attrName>
                                        </p:attrNameLst>
                                      </p:cBhvr>
                                      <p:tavLst>
                                        <p:tav tm="0">
                                          <p:val>
                                            <p:strVal val="#ppt_y"/>
                                          </p:val>
                                        </p:tav>
                                        <p:tav tm="100000">
                                          <p:val>
                                            <p:strVal val="#ppt_y"/>
                                          </p:val>
                                        </p:tav>
                                      </p:tavLst>
                                    </p:anim>
                                  </p:childTnLst>
                                </p:cTn>
                              </p:par>
                              <p:par>
                                <p:cTn id="21" presetID="3" presetClass="entr" presetSubtype="10" fill="hold" grpId="0" nodeType="withEffect">
                                  <p:stCondLst>
                                    <p:cond delay="0"/>
                                  </p:stCondLst>
                                  <p:childTnLst>
                                    <p:set>
                                      <p:cBhvr>
                                        <p:cTn id="22" dur="1" fill="hold">
                                          <p:stCondLst>
                                            <p:cond delay="0"/>
                                          </p:stCondLst>
                                        </p:cTn>
                                        <p:tgtEl>
                                          <p:spTgt spid="5124"/>
                                        </p:tgtEl>
                                        <p:attrNameLst>
                                          <p:attrName>style.visibility</p:attrName>
                                        </p:attrNameLst>
                                      </p:cBhvr>
                                      <p:to>
                                        <p:strVal val="visible"/>
                                      </p:to>
                                    </p:set>
                                    <p:animEffect transition="in" filter="blinds(horizontal)">
                                      <p:cBhvr>
                                        <p:cTn id="23" dur="500"/>
                                        <p:tgtEl>
                                          <p:spTgt spid="5124"/>
                                        </p:tgtEl>
                                      </p:cBhvr>
                                    </p:animEffect>
                                  </p:childTnLst>
                                </p:cTn>
                              </p:par>
                            </p:childTnLst>
                          </p:cTn>
                        </p:par>
                        <p:par>
                          <p:cTn id="24" fill="hold">
                            <p:stCondLst>
                              <p:cond delay="1000"/>
                            </p:stCondLst>
                            <p:childTnLst>
                              <p:par>
                                <p:cTn id="25" presetID="3" presetClass="entr" presetSubtype="10" fill="hold" grpId="1" nodeType="afterEffect">
                                  <p:stCondLst>
                                    <p:cond delay="0"/>
                                  </p:stCondLst>
                                  <p:iterate type="lt">
                                    <p:tmPct val="0"/>
                                  </p:iterate>
                                  <p:childTnLst>
                                    <p:set>
                                      <p:cBhvr>
                                        <p:cTn id="26" dur="1" fill="hold">
                                          <p:stCondLst>
                                            <p:cond delay="0"/>
                                          </p:stCondLst>
                                        </p:cTn>
                                        <p:tgtEl>
                                          <p:spTgt spid="5123"/>
                                        </p:tgtEl>
                                        <p:attrNameLst>
                                          <p:attrName>style.visibility</p:attrName>
                                        </p:attrNameLst>
                                      </p:cBhvr>
                                      <p:to>
                                        <p:strVal val="visible"/>
                                      </p:to>
                                    </p:set>
                                    <p:animEffect transition="in" filter="blinds(horizontal)">
                                      <p:cBhvr>
                                        <p:cTn id="27" dur="500"/>
                                        <p:tgtEl>
                                          <p:spTgt spid="51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3" grpId="1"/>
      <p:bldP spid="5124" grpId="0"/>
      <p:bldP spid="5125" grpId="0" bldLvl="0" animBg="1"/>
      <p:bldP spid="7" grpId="0"/>
      <p:bldP spid="8" grpId="0" bldLvl="0" animBg="1"/>
      <p:bldP spid="9" grpId="0" bldLvl="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圆角矩形 1"/>
          <p:cNvSpPr/>
          <p:nvPr/>
        </p:nvSpPr>
        <p:spPr>
          <a:xfrm>
            <a:off x="2439459" y="3989148"/>
            <a:ext cx="2265108" cy="1266395"/>
          </a:xfrm>
          <a:custGeom>
            <a:avLst/>
            <a:gdLst/>
            <a:ahLst/>
            <a:cxnLst/>
            <a:rect l="l" t="t" r="r" b="b"/>
            <a:pathLst>
              <a:path w="2808312" h="2020010">
                <a:moveTo>
                  <a:pt x="0" y="0"/>
                </a:moveTo>
                <a:lnTo>
                  <a:pt x="422312" y="0"/>
                </a:lnTo>
                <a:lnTo>
                  <a:pt x="422312" y="1152430"/>
                </a:lnTo>
                <a:cubicBezTo>
                  <a:pt x="422312" y="1404581"/>
                  <a:pt x="626721" y="1608990"/>
                  <a:pt x="878872" y="1608990"/>
                </a:cubicBezTo>
                <a:lnTo>
                  <a:pt x="1909968" y="1608990"/>
                </a:lnTo>
                <a:cubicBezTo>
                  <a:pt x="2162119" y="1608990"/>
                  <a:pt x="2366528" y="1404581"/>
                  <a:pt x="2366528" y="1152430"/>
                </a:cubicBezTo>
                <a:lnTo>
                  <a:pt x="2366528" y="0"/>
                </a:lnTo>
                <a:lnTo>
                  <a:pt x="2808312" y="0"/>
                </a:lnTo>
                <a:lnTo>
                  <a:pt x="2808312" y="1313411"/>
                </a:lnTo>
                <a:cubicBezTo>
                  <a:pt x="2808312" y="1703655"/>
                  <a:pt x="2491957" y="2020010"/>
                  <a:pt x="2101713" y="2020010"/>
                </a:cubicBezTo>
                <a:lnTo>
                  <a:pt x="706599" y="2020010"/>
                </a:lnTo>
                <a:cubicBezTo>
                  <a:pt x="316355" y="2020010"/>
                  <a:pt x="0" y="1703655"/>
                  <a:pt x="0" y="1313411"/>
                </a:cubicBezTo>
                <a:close/>
              </a:path>
            </a:pathLst>
          </a:custGeom>
          <a:solidFill>
            <a:schemeClr val="accent1"/>
          </a:solidFill>
          <a:ln w="25400" cap="flat" cmpd="sng" algn="ctr">
            <a:noFill/>
            <a:prstDash val="solid"/>
          </a:ln>
          <a:effectLst/>
        </p:spPr>
        <p:txBody>
          <a:bodyPr rot="0" spcFirstLastPara="0" vertOverflow="overflow" horzOverflow="overflow" vert="horz" wrap="square" lIns="96412" tIns="48205" rIns="96412" bIns="48205" numCol="1" spcCol="0" rtlCol="0" fromWordArt="0" anchor="ctr" anchorCtr="0" forceAA="0" compatLnSpc="1">
            <a:noAutofit/>
          </a:bodyPr>
          <a:lstStyle/>
          <a:p>
            <a:pPr algn="ctr">
              <a:lnSpc>
                <a:spcPct val="120000"/>
              </a:lnSpc>
            </a:pPr>
            <a:endParaRPr lang="zh-CN" altLang="en-US" sz="2000" kern="0" dirty="0">
              <a:solidFill>
                <a:sysClr val="window" lastClr="FFFFFF"/>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1" name="椭圆 20"/>
          <p:cNvSpPr/>
          <p:nvPr/>
        </p:nvSpPr>
        <p:spPr>
          <a:xfrm>
            <a:off x="2991125" y="4619983"/>
            <a:ext cx="1161779" cy="1161778"/>
          </a:xfrm>
          <a:prstGeom prst="ellipse">
            <a:avLst/>
          </a:prstGeom>
          <a:solidFill>
            <a:schemeClr val="accent1"/>
          </a:solidFill>
          <a:ln w="25400" cap="flat" cmpd="sng" algn="ctr">
            <a:noFill/>
            <a:prstDash val="solid"/>
          </a:ln>
          <a:effectLst/>
        </p:spPr>
        <p:txBody>
          <a:bodyPr rot="0" spcFirstLastPara="0" vertOverflow="overflow" horzOverflow="overflow" vert="horz" wrap="square" lIns="96412" tIns="48205" rIns="96412" bIns="48205" numCol="1" spcCol="0" rtlCol="0" fromWordArt="0" anchor="ctr" anchorCtr="0" forceAA="0" compatLnSpc="1">
            <a:noAutofit/>
          </a:bodyPr>
          <a:lstStyle/>
          <a:p>
            <a:pPr algn="ctr">
              <a:lnSpc>
                <a:spcPct val="120000"/>
              </a:lnSpc>
            </a:pPr>
            <a:endParaRPr lang="zh-CN" altLang="en-US" sz="2000" kern="0" dirty="0">
              <a:solidFill>
                <a:sysClr val="window" lastClr="FFFFFF"/>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2" name="圆角矩形 1"/>
          <p:cNvSpPr/>
          <p:nvPr/>
        </p:nvSpPr>
        <p:spPr>
          <a:xfrm flipV="1">
            <a:off x="4355772" y="2701591"/>
            <a:ext cx="2265108" cy="1266395"/>
          </a:xfrm>
          <a:custGeom>
            <a:avLst/>
            <a:gdLst/>
            <a:ahLst/>
            <a:cxnLst/>
            <a:rect l="l" t="t" r="r" b="b"/>
            <a:pathLst>
              <a:path w="2808312" h="2020010">
                <a:moveTo>
                  <a:pt x="0" y="0"/>
                </a:moveTo>
                <a:lnTo>
                  <a:pt x="422312" y="0"/>
                </a:lnTo>
                <a:lnTo>
                  <a:pt x="422312" y="1152430"/>
                </a:lnTo>
                <a:cubicBezTo>
                  <a:pt x="422312" y="1404581"/>
                  <a:pt x="626721" y="1608990"/>
                  <a:pt x="878872" y="1608990"/>
                </a:cubicBezTo>
                <a:lnTo>
                  <a:pt x="1909968" y="1608990"/>
                </a:lnTo>
                <a:cubicBezTo>
                  <a:pt x="2162119" y="1608990"/>
                  <a:pt x="2366528" y="1404581"/>
                  <a:pt x="2366528" y="1152430"/>
                </a:cubicBezTo>
                <a:lnTo>
                  <a:pt x="2366528" y="0"/>
                </a:lnTo>
                <a:lnTo>
                  <a:pt x="2808312" y="0"/>
                </a:lnTo>
                <a:lnTo>
                  <a:pt x="2808312" y="1313411"/>
                </a:lnTo>
                <a:cubicBezTo>
                  <a:pt x="2808312" y="1703655"/>
                  <a:pt x="2491957" y="2020010"/>
                  <a:pt x="2101713" y="2020010"/>
                </a:cubicBezTo>
                <a:lnTo>
                  <a:pt x="706599" y="2020010"/>
                </a:lnTo>
                <a:cubicBezTo>
                  <a:pt x="316355" y="2020010"/>
                  <a:pt x="0" y="1703655"/>
                  <a:pt x="0" y="1313411"/>
                </a:cubicBezTo>
                <a:close/>
              </a:path>
            </a:pathLst>
          </a:custGeom>
          <a:solidFill>
            <a:schemeClr val="accent2"/>
          </a:solidFill>
          <a:ln w="25400" cap="flat" cmpd="sng" algn="ctr">
            <a:noFill/>
            <a:prstDash val="solid"/>
          </a:ln>
          <a:effectLst/>
        </p:spPr>
        <p:txBody>
          <a:bodyPr rtlCol="0" anchor="ctr"/>
          <a:lstStyle/>
          <a:p>
            <a:pPr algn="ctr">
              <a:lnSpc>
                <a:spcPct val="120000"/>
              </a:lnSpc>
              <a:defRPr/>
            </a:pPr>
            <a:endParaRPr lang="zh-CN" altLang="en-US" sz="1600" kern="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3" name="椭圆 22"/>
          <p:cNvSpPr/>
          <p:nvPr/>
        </p:nvSpPr>
        <p:spPr>
          <a:xfrm>
            <a:off x="4907438" y="2153655"/>
            <a:ext cx="1161779" cy="1161778"/>
          </a:xfrm>
          <a:prstGeom prst="ellipse">
            <a:avLst/>
          </a:prstGeom>
          <a:solidFill>
            <a:schemeClr val="accent2"/>
          </a:solidFill>
          <a:ln w="63500" cap="flat" cmpd="sng" algn="ctr">
            <a:noFill/>
            <a:prstDash val="solid"/>
          </a:ln>
          <a:effectLst/>
        </p:spPr>
        <p:txBody>
          <a:bodyPr rtlCol="0" anchor="ctr"/>
          <a:lstStyle/>
          <a:p>
            <a:pPr algn="ctr">
              <a:lnSpc>
                <a:spcPct val="120000"/>
              </a:lnSpc>
              <a:defRPr/>
            </a:pPr>
            <a:endParaRPr lang="zh-CN" altLang="en-US" sz="1600" kern="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4" name="圆角矩形 1"/>
          <p:cNvSpPr/>
          <p:nvPr/>
        </p:nvSpPr>
        <p:spPr>
          <a:xfrm>
            <a:off x="6277519" y="3989148"/>
            <a:ext cx="2265108" cy="1266395"/>
          </a:xfrm>
          <a:custGeom>
            <a:avLst/>
            <a:gdLst/>
            <a:ahLst/>
            <a:cxnLst/>
            <a:rect l="l" t="t" r="r" b="b"/>
            <a:pathLst>
              <a:path w="2808312" h="2020010">
                <a:moveTo>
                  <a:pt x="0" y="0"/>
                </a:moveTo>
                <a:lnTo>
                  <a:pt x="422312" y="0"/>
                </a:lnTo>
                <a:lnTo>
                  <a:pt x="422312" y="1152430"/>
                </a:lnTo>
                <a:cubicBezTo>
                  <a:pt x="422312" y="1404581"/>
                  <a:pt x="626721" y="1608990"/>
                  <a:pt x="878872" y="1608990"/>
                </a:cubicBezTo>
                <a:lnTo>
                  <a:pt x="1909968" y="1608990"/>
                </a:lnTo>
                <a:cubicBezTo>
                  <a:pt x="2162119" y="1608990"/>
                  <a:pt x="2366528" y="1404581"/>
                  <a:pt x="2366528" y="1152430"/>
                </a:cubicBezTo>
                <a:lnTo>
                  <a:pt x="2366528" y="0"/>
                </a:lnTo>
                <a:lnTo>
                  <a:pt x="2808312" y="0"/>
                </a:lnTo>
                <a:lnTo>
                  <a:pt x="2808312" y="1313411"/>
                </a:lnTo>
                <a:cubicBezTo>
                  <a:pt x="2808312" y="1703655"/>
                  <a:pt x="2491957" y="2020010"/>
                  <a:pt x="2101713" y="2020010"/>
                </a:cubicBezTo>
                <a:lnTo>
                  <a:pt x="706599" y="2020010"/>
                </a:lnTo>
                <a:cubicBezTo>
                  <a:pt x="316355" y="2020010"/>
                  <a:pt x="0" y="1703655"/>
                  <a:pt x="0" y="1313411"/>
                </a:cubicBezTo>
                <a:close/>
              </a:path>
            </a:pathLst>
          </a:custGeom>
          <a:solidFill>
            <a:schemeClr val="accent3"/>
          </a:solidFill>
          <a:ln w="25400" cap="flat" cmpd="sng" algn="ctr">
            <a:noFill/>
            <a:prstDash val="solid"/>
          </a:ln>
          <a:effectLst/>
        </p:spPr>
        <p:txBody>
          <a:bodyPr rot="0" spcFirstLastPara="0" vertOverflow="overflow" horzOverflow="overflow" vert="horz" wrap="square" lIns="96412" tIns="48205" rIns="96412" bIns="48205" numCol="1" spcCol="0" rtlCol="0" fromWordArt="0" anchor="ctr" anchorCtr="0" forceAA="0" compatLnSpc="1">
            <a:noAutofit/>
          </a:bodyPr>
          <a:lstStyle/>
          <a:p>
            <a:pPr algn="ctr">
              <a:lnSpc>
                <a:spcPct val="120000"/>
              </a:lnSpc>
            </a:pPr>
            <a:endParaRPr lang="zh-CN" altLang="en-US" sz="2000" kern="0" dirty="0">
              <a:solidFill>
                <a:sysClr val="window" lastClr="FFFFFF"/>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5" name="椭圆 24"/>
          <p:cNvSpPr/>
          <p:nvPr/>
        </p:nvSpPr>
        <p:spPr>
          <a:xfrm>
            <a:off x="6829186" y="4619983"/>
            <a:ext cx="1161779" cy="1161778"/>
          </a:xfrm>
          <a:prstGeom prst="ellipse">
            <a:avLst/>
          </a:prstGeom>
          <a:solidFill>
            <a:schemeClr val="accent3"/>
          </a:solidFill>
          <a:ln w="25400" cap="flat" cmpd="sng" algn="ctr">
            <a:noFill/>
            <a:prstDash val="solid"/>
          </a:ln>
          <a:effectLst/>
        </p:spPr>
        <p:txBody>
          <a:bodyPr rot="0" spcFirstLastPara="0" vertOverflow="overflow" horzOverflow="overflow" vert="horz" wrap="square" lIns="96412" tIns="48205" rIns="96412" bIns="48205" numCol="1" spcCol="0" rtlCol="0" fromWordArt="0" anchor="ctr" anchorCtr="0" forceAA="0" compatLnSpc="1">
            <a:noAutofit/>
          </a:bodyPr>
          <a:lstStyle/>
          <a:p>
            <a:pPr algn="ctr">
              <a:lnSpc>
                <a:spcPct val="120000"/>
              </a:lnSpc>
            </a:pPr>
            <a:endParaRPr lang="zh-CN" altLang="en-US" sz="2000" kern="0" dirty="0">
              <a:solidFill>
                <a:sysClr val="window" lastClr="FFFFFF"/>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6" name="圆角矩形 1"/>
          <p:cNvSpPr/>
          <p:nvPr/>
        </p:nvSpPr>
        <p:spPr>
          <a:xfrm flipV="1">
            <a:off x="8189837" y="2701591"/>
            <a:ext cx="2265108" cy="1266395"/>
          </a:xfrm>
          <a:custGeom>
            <a:avLst/>
            <a:gdLst/>
            <a:ahLst/>
            <a:cxnLst/>
            <a:rect l="l" t="t" r="r" b="b"/>
            <a:pathLst>
              <a:path w="2808312" h="2020010">
                <a:moveTo>
                  <a:pt x="0" y="0"/>
                </a:moveTo>
                <a:lnTo>
                  <a:pt x="422312" y="0"/>
                </a:lnTo>
                <a:lnTo>
                  <a:pt x="422312" y="1152430"/>
                </a:lnTo>
                <a:cubicBezTo>
                  <a:pt x="422312" y="1404581"/>
                  <a:pt x="626721" y="1608990"/>
                  <a:pt x="878872" y="1608990"/>
                </a:cubicBezTo>
                <a:lnTo>
                  <a:pt x="1909968" y="1608990"/>
                </a:lnTo>
                <a:cubicBezTo>
                  <a:pt x="2162119" y="1608990"/>
                  <a:pt x="2366528" y="1404581"/>
                  <a:pt x="2366528" y="1152430"/>
                </a:cubicBezTo>
                <a:lnTo>
                  <a:pt x="2366528" y="0"/>
                </a:lnTo>
                <a:lnTo>
                  <a:pt x="2808312" y="0"/>
                </a:lnTo>
                <a:lnTo>
                  <a:pt x="2808312" y="1313411"/>
                </a:lnTo>
                <a:cubicBezTo>
                  <a:pt x="2808312" y="1703655"/>
                  <a:pt x="2491957" y="2020010"/>
                  <a:pt x="2101713" y="2020010"/>
                </a:cubicBezTo>
                <a:lnTo>
                  <a:pt x="706599" y="2020010"/>
                </a:lnTo>
                <a:cubicBezTo>
                  <a:pt x="316355" y="2020010"/>
                  <a:pt x="0" y="1703655"/>
                  <a:pt x="0" y="1313411"/>
                </a:cubicBezTo>
                <a:close/>
              </a:path>
            </a:pathLst>
          </a:custGeom>
          <a:solidFill>
            <a:schemeClr val="accent4"/>
          </a:solidFill>
          <a:ln w="25400" cap="flat" cmpd="sng" algn="ctr">
            <a:noFill/>
            <a:prstDash val="solid"/>
          </a:ln>
          <a:effectLst/>
        </p:spPr>
        <p:txBody>
          <a:bodyPr rtlCol="0" anchor="ctr"/>
          <a:lstStyle/>
          <a:p>
            <a:pPr algn="ctr">
              <a:lnSpc>
                <a:spcPct val="120000"/>
              </a:lnSpc>
              <a:defRPr/>
            </a:pPr>
            <a:endParaRPr lang="zh-CN" altLang="en-US" sz="1600" kern="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7" name="椭圆 26"/>
          <p:cNvSpPr/>
          <p:nvPr/>
        </p:nvSpPr>
        <p:spPr>
          <a:xfrm>
            <a:off x="8741502" y="2153655"/>
            <a:ext cx="1161779" cy="1161778"/>
          </a:xfrm>
          <a:prstGeom prst="ellipse">
            <a:avLst/>
          </a:prstGeom>
          <a:solidFill>
            <a:schemeClr val="accent4"/>
          </a:solidFill>
          <a:ln w="63500" cap="flat" cmpd="sng" algn="ctr">
            <a:noFill/>
            <a:prstDash val="solid"/>
          </a:ln>
          <a:effectLst/>
        </p:spPr>
        <p:txBody>
          <a:bodyPr rtlCol="0" anchor="ctr"/>
          <a:lstStyle/>
          <a:p>
            <a:pPr algn="ctr">
              <a:lnSpc>
                <a:spcPct val="120000"/>
              </a:lnSpc>
            </a:pPr>
            <a:endParaRPr lang="zh-CN" altLang="en-US" sz="1600" kern="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8" name="矩形 27"/>
          <p:cNvSpPr/>
          <p:nvPr/>
        </p:nvSpPr>
        <p:spPr>
          <a:xfrm>
            <a:off x="1501" y="3967987"/>
            <a:ext cx="12870360" cy="87454"/>
          </a:xfrm>
          <a:prstGeom prst="rect">
            <a:avLst/>
          </a:prstGeom>
          <a:solidFill>
            <a:schemeClr val="accent4"/>
          </a:solidFill>
          <a:ln w="25400" cap="flat" cmpd="sng" algn="ctr">
            <a:noFill/>
            <a:prstDash val="solid"/>
          </a:ln>
          <a:effectLst/>
        </p:spPr>
        <p:txBody>
          <a:bodyPr rot="0" spcFirstLastPara="0" vertOverflow="overflow" horzOverflow="overflow" vert="horz" wrap="square" lIns="96417" tIns="48209" rIns="96417" bIns="48209" numCol="1" spcCol="0" rtlCol="0" fromWordArt="0" anchor="ctr" anchorCtr="0" forceAA="0" compatLnSpc="1">
            <a:noAutofit/>
          </a:bodyPr>
          <a:lstStyle/>
          <a:p>
            <a:pPr algn="ctr">
              <a:lnSpc>
                <a:spcPct val="120000"/>
              </a:lnSpc>
              <a:defRPr/>
            </a:pPr>
            <a:endParaRPr lang="en-US" kern="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9" name="TextBox 28"/>
          <p:cNvSpPr txBox="1"/>
          <p:nvPr/>
        </p:nvSpPr>
        <p:spPr>
          <a:xfrm flipH="1">
            <a:off x="3074652" y="4912167"/>
            <a:ext cx="995520" cy="534035"/>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anose="020B0503020202020204" pitchFamily="34" charset="0"/>
                <a:ea typeface="微软雅黑" panose="020B0503020204020204" pitchFamily="34" charset="-122"/>
              </a:defRPr>
            </a:lvl1pPr>
          </a:lstStyle>
          <a:p>
            <a:pPr algn="ctr">
              <a:lnSpc>
                <a:spcPct val="120000"/>
              </a:lnSpc>
              <a:defRPr/>
            </a:pPr>
            <a:r>
              <a:rPr lang="zh-CN" altLang="en-US" sz="2400" b="0">
                <a:solidFill>
                  <a:schemeClr val="bg1"/>
                </a:solidFill>
                <a:latin typeface="Arial" panose="020B0604020202020204" pitchFamily="34" charset="0"/>
                <a:cs typeface="+mn-ea"/>
                <a:sym typeface="Arial" panose="020B0604020202020204" pitchFamily="34" charset="0"/>
              </a:rPr>
              <a:t>前期</a:t>
            </a:r>
            <a:endParaRPr lang="zh-CN" altLang="en-US" sz="2400" b="0">
              <a:solidFill>
                <a:schemeClr val="bg1"/>
              </a:solidFill>
              <a:latin typeface="Arial" panose="020B0604020202020204" pitchFamily="34" charset="0"/>
              <a:cs typeface="+mn-ea"/>
              <a:sym typeface="Arial" panose="020B0604020202020204" pitchFamily="34" charset="0"/>
            </a:endParaRPr>
          </a:p>
        </p:txBody>
      </p:sp>
      <p:sp>
        <p:nvSpPr>
          <p:cNvPr id="30" name="TextBox 29"/>
          <p:cNvSpPr txBox="1"/>
          <p:nvPr/>
        </p:nvSpPr>
        <p:spPr>
          <a:xfrm flipH="1">
            <a:off x="4989697" y="2468064"/>
            <a:ext cx="995520" cy="534035"/>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anose="020B0503020202020204" pitchFamily="34" charset="0"/>
                <a:ea typeface="微软雅黑" panose="020B0503020204020204" pitchFamily="34" charset="-122"/>
              </a:defRPr>
            </a:lvl1pPr>
          </a:lstStyle>
          <a:p>
            <a:pPr algn="ctr">
              <a:lnSpc>
                <a:spcPct val="120000"/>
              </a:lnSpc>
              <a:defRPr/>
            </a:pPr>
            <a:r>
              <a:rPr lang="zh-CN" altLang="en-US" sz="2400" b="0">
                <a:solidFill>
                  <a:schemeClr val="bg1"/>
                </a:solidFill>
                <a:latin typeface="Arial" panose="020B0604020202020204" pitchFamily="34" charset="0"/>
                <a:cs typeface="+mn-ea"/>
                <a:sym typeface="Arial" panose="020B0604020202020204" pitchFamily="34" charset="0"/>
              </a:rPr>
              <a:t>中期</a:t>
            </a:r>
            <a:endParaRPr lang="zh-CN" altLang="en-US" sz="2400" b="0">
              <a:solidFill>
                <a:schemeClr val="bg1"/>
              </a:solidFill>
              <a:latin typeface="Arial" panose="020B0604020202020204" pitchFamily="34" charset="0"/>
              <a:cs typeface="+mn-ea"/>
              <a:sym typeface="Arial" panose="020B0604020202020204" pitchFamily="34" charset="0"/>
            </a:endParaRPr>
          </a:p>
        </p:txBody>
      </p:sp>
      <p:sp>
        <p:nvSpPr>
          <p:cNvPr id="31" name="TextBox 30"/>
          <p:cNvSpPr txBox="1"/>
          <p:nvPr/>
        </p:nvSpPr>
        <p:spPr>
          <a:xfrm flipH="1">
            <a:off x="8824396" y="2431234"/>
            <a:ext cx="995520" cy="607695"/>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anose="020B0503020202020204" pitchFamily="34" charset="0"/>
                <a:ea typeface="微软雅黑" panose="020B0503020204020204" pitchFamily="34" charset="-122"/>
              </a:defRPr>
            </a:lvl1pPr>
          </a:lstStyle>
          <a:p>
            <a:pPr algn="ctr">
              <a:lnSpc>
                <a:spcPct val="120000"/>
              </a:lnSpc>
              <a:defRPr/>
            </a:pPr>
            <a:r>
              <a:rPr lang="zh-CN" altLang="en-US" sz="2800" b="0">
                <a:solidFill>
                  <a:schemeClr val="bg1"/>
                </a:solidFill>
                <a:latin typeface="Arial" panose="020B0604020202020204" pitchFamily="34" charset="0"/>
                <a:cs typeface="+mn-ea"/>
                <a:sym typeface="Arial" panose="020B0604020202020204" pitchFamily="34" charset="0"/>
              </a:rPr>
              <a:t>终期</a:t>
            </a:r>
            <a:endParaRPr lang="zh-CN" altLang="en-US" sz="2800" b="0">
              <a:solidFill>
                <a:schemeClr val="bg1"/>
              </a:solidFill>
              <a:latin typeface="Arial" panose="020B0604020202020204" pitchFamily="34" charset="0"/>
              <a:cs typeface="+mn-ea"/>
              <a:sym typeface="Arial" panose="020B0604020202020204" pitchFamily="34" charset="0"/>
            </a:endParaRPr>
          </a:p>
        </p:txBody>
      </p:sp>
      <p:sp>
        <p:nvSpPr>
          <p:cNvPr id="32" name="TextBox 31"/>
          <p:cNvSpPr txBox="1"/>
          <p:nvPr/>
        </p:nvSpPr>
        <p:spPr>
          <a:xfrm flipH="1">
            <a:off x="6912078" y="4912167"/>
            <a:ext cx="995520" cy="534035"/>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anose="020B0503020202020204" pitchFamily="34" charset="0"/>
                <a:ea typeface="微软雅黑" panose="020B0503020204020204" pitchFamily="34" charset="-122"/>
              </a:defRPr>
            </a:lvl1pPr>
          </a:lstStyle>
          <a:p>
            <a:pPr algn="ctr">
              <a:lnSpc>
                <a:spcPct val="120000"/>
              </a:lnSpc>
              <a:defRPr/>
            </a:pPr>
            <a:r>
              <a:rPr lang="zh-CN" altLang="en-US" sz="2400" b="0">
                <a:solidFill>
                  <a:schemeClr val="bg1"/>
                </a:solidFill>
                <a:latin typeface="Arial" panose="020B0604020202020204" pitchFamily="34" charset="0"/>
                <a:cs typeface="+mn-ea"/>
                <a:sym typeface="Arial" panose="020B0604020202020204" pitchFamily="34" charset="0"/>
              </a:rPr>
              <a:t>后期</a:t>
            </a:r>
            <a:endParaRPr lang="zh-CN" altLang="en-US" sz="2400" b="0">
              <a:solidFill>
                <a:schemeClr val="bg1"/>
              </a:solidFill>
              <a:latin typeface="Arial" panose="020B0604020202020204" pitchFamily="34" charset="0"/>
              <a:cs typeface="+mn-ea"/>
              <a:sym typeface="Arial" panose="020B0604020202020204" pitchFamily="34" charset="0"/>
            </a:endParaRPr>
          </a:p>
        </p:txBody>
      </p:sp>
      <p:sp>
        <p:nvSpPr>
          <p:cNvPr id="85" name="TextBox 23"/>
          <p:cNvSpPr txBox="1"/>
          <p:nvPr/>
        </p:nvSpPr>
        <p:spPr>
          <a:xfrm>
            <a:off x="1552020" y="3011688"/>
            <a:ext cx="2333047" cy="645160"/>
          </a:xfrm>
          <a:prstGeom prst="rect">
            <a:avLst/>
          </a:prstGeom>
          <a:noFill/>
        </p:spPr>
        <p:txBody>
          <a:bodyPr wrap="square" rtlCol="0">
            <a:spAutoFit/>
          </a:bodyPr>
          <a:lstStyle/>
          <a:p>
            <a:pPr algn="l" defTabSz="963930"/>
            <a:r>
              <a:rPr lang="zh-CN" altLang="en-US" sz="3600" dirty="0">
                <a:solidFill>
                  <a:schemeClr val="bg1">
                    <a:lumMod val="65000"/>
                  </a:schemeClr>
                </a:solidFill>
                <a:latin typeface="微软雅黑" panose="020B0503020204020204" pitchFamily="34" charset="-122"/>
                <a:ea typeface="微软雅黑" panose="020B0503020204020204" pitchFamily="34" charset="-122"/>
                <a:cs typeface="+mn-ea"/>
              </a:rPr>
              <a:t>准确测深</a:t>
            </a:r>
            <a:endParaRPr lang="zh-CN" altLang="en-US" sz="3600" dirty="0">
              <a:solidFill>
                <a:schemeClr val="bg1">
                  <a:lumMod val="65000"/>
                </a:schemeClr>
              </a:solidFill>
              <a:latin typeface="微软雅黑" panose="020B0503020204020204" pitchFamily="34" charset="-122"/>
              <a:ea typeface="微软雅黑" panose="020B0503020204020204" pitchFamily="34" charset="-122"/>
              <a:cs typeface="+mn-ea"/>
            </a:endParaRPr>
          </a:p>
        </p:txBody>
      </p:sp>
      <p:sp>
        <p:nvSpPr>
          <p:cNvPr id="87" name="TextBox 23"/>
          <p:cNvSpPr txBox="1"/>
          <p:nvPr/>
        </p:nvSpPr>
        <p:spPr>
          <a:xfrm>
            <a:off x="4321741" y="5353408"/>
            <a:ext cx="2333047" cy="645160"/>
          </a:xfrm>
          <a:prstGeom prst="rect">
            <a:avLst/>
          </a:prstGeom>
          <a:noFill/>
        </p:spPr>
        <p:txBody>
          <a:bodyPr wrap="square" rtlCol="0">
            <a:spAutoFit/>
          </a:bodyPr>
          <a:lstStyle/>
          <a:p>
            <a:pPr algn="l" defTabSz="963930"/>
            <a:r>
              <a:rPr lang="zh-CN" altLang="en-US" sz="3600" dirty="0">
                <a:solidFill>
                  <a:schemeClr val="bg1">
                    <a:lumMod val="65000"/>
                  </a:schemeClr>
                </a:solidFill>
                <a:latin typeface="微软雅黑" panose="020B0503020204020204" pitchFamily="34" charset="-122"/>
                <a:ea typeface="微软雅黑" panose="020B0503020204020204" pitchFamily="34" charset="-122"/>
                <a:cs typeface="+mn-ea"/>
              </a:rPr>
              <a:t>准确测高</a:t>
            </a:r>
            <a:endParaRPr lang="zh-CN" altLang="en-US" sz="3600" dirty="0">
              <a:solidFill>
                <a:schemeClr val="bg1">
                  <a:lumMod val="65000"/>
                </a:schemeClr>
              </a:solidFill>
              <a:latin typeface="微软雅黑" panose="020B0503020204020204" pitchFamily="34" charset="-122"/>
              <a:ea typeface="微软雅黑" panose="020B0503020204020204" pitchFamily="34" charset="-122"/>
              <a:cs typeface="+mn-ea"/>
            </a:endParaRPr>
          </a:p>
        </p:txBody>
      </p:sp>
      <p:sp>
        <p:nvSpPr>
          <p:cNvPr id="89" name="TextBox 23"/>
          <p:cNvSpPr txBox="1"/>
          <p:nvPr/>
        </p:nvSpPr>
        <p:spPr>
          <a:xfrm>
            <a:off x="6243864" y="1893085"/>
            <a:ext cx="2333047" cy="645160"/>
          </a:xfrm>
          <a:prstGeom prst="rect">
            <a:avLst/>
          </a:prstGeom>
          <a:noFill/>
        </p:spPr>
        <p:txBody>
          <a:bodyPr wrap="square" rtlCol="0">
            <a:spAutoFit/>
          </a:bodyPr>
          <a:lstStyle/>
          <a:p>
            <a:pPr algn="l" defTabSz="963930"/>
            <a:r>
              <a:rPr lang="zh-CN" altLang="en-US" sz="3600" dirty="0">
                <a:solidFill>
                  <a:schemeClr val="bg1">
                    <a:lumMod val="65000"/>
                  </a:schemeClr>
                </a:solidFill>
                <a:latin typeface="微软雅黑" panose="020B0503020204020204" pitchFamily="34" charset="-122"/>
                <a:ea typeface="微软雅黑" panose="020B0503020204020204" pitchFamily="34" charset="-122"/>
                <a:cs typeface="+mn-ea"/>
              </a:rPr>
              <a:t>自动接满</a:t>
            </a:r>
            <a:endParaRPr lang="zh-CN" altLang="en-US" sz="3600" dirty="0">
              <a:solidFill>
                <a:schemeClr val="bg1">
                  <a:lumMod val="65000"/>
                </a:schemeClr>
              </a:solidFill>
              <a:latin typeface="微软雅黑" panose="020B0503020204020204" pitchFamily="34" charset="-122"/>
              <a:ea typeface="微软雅黑" panose="020B0503020204020204" pitchFamily="34" charset="-122"/>
              <a:cs typeface="+mn-ea"/>
            </a:endParaRPr>
          </a:p>
        </p:txBody>
      </p:sp>
      <p:sp>
        <p:nvSpPr>
          <p:cNvPr id="91" name="TextBox 23"/>
          <p:cNvSpPr txBox="1"/>
          <p:nvPr/>
        </p:nvSpPr>
        <p:spPr>
          <a:xfrm>
            <a:off x="9094294" y="4462208"/>
            <a:ext cx="2333047" cy="645160"/>
          </a:xfrm>
          <a:prstGeom prst="rect">
            <a:avLst/>
          </a:prstGeom>
          <a:noFill/>
        </p:spPr>
        <p:txBody>
          <a:bodyPr wrap="square" rtlCol="0">
            <a:spAutoFit/>
          </a:bodyPr>
          <a:lstStyle/>
          <a:p>
            <a:r>
              <a:rPr lang="zh-CN" altLang="en-US" sz="3600" dirty="0">
                <a:solidFill>
                  <a:schemeClr val="bg1">
                    <a:lumMod val="65000"/>
                  </a:schemeClr>
                </a:solidFill>
                <a:latin typeface="微软雅黑" panose="020B0503020204020204" pitchFamily="34" charset="-122"/>
                <a:ea typeface="微软雅黑" panose="020B0503020204020204" pitchFamily="34" charset="-122"/>
                <a:cs typeface="+mn-ea"/>
              </a:rPr>
              <a:t>适应性强</a:t>
            </a:r>
            <a:endParaRPr lang="zh-CN" altLang="en-US" sz="3600" dirty="0">
              <a:solidFill>
                <a:schemeClr val="bg1">
                  <a:lumMod val="65000"/>
                </a:schemeClr>
              </a:solidFill>
              <a:latin typeface="微软雅黑" panose="020B0503020204020204" pitchFamily="34" charset="-122"/>
              <a:ea typeface="微软雅黑" panose="020B0503020204020204" pitchFamily="34" charset="-122"/>
              <a:cs typeface="+mn-ea"/>
            </a:endParaRPr>
          </a:p>
        </p:txBody>
      </p:sp>
      <p:sp>
        <p:nvSpPr>
          <p:cNvPr id="33" name="矩形 32"/>
          <p:cNvSpPr/>
          <p:nvPr/>
        </p:nvSpPr>
        <p:spPr>
          <a:xfrm>
            <a:off x="354" y="228285"/>
            <a:ext cx="225016" cy="5866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6434" tIns="48217" rIns="96434" bIns="48217" rtlCol="0" anchor="ctr"/>
          <a:lstStyle/>
          <a:p>
            <a:pPr algn="ctr" defTabSz="963930"/>
            <a:endParaRPr lang="zh-CN" altLang="en-US" sz="1970">
              <a:solidFill>
                <a:srgbClr val="E7E6E6">
                  <a:lumMod val="50000"/>
                </a:srgbClr>
              </a:solidFill>
              <a:ea typeface="微软雅黑" panose="020B0503020204020204" pitchFamily="34" charset="-122"/>
              <a:cs typeface="+mn-ea"/>
              <a:sym typeface="+mn-lt"/>
            </a:endParaRPr>
          </a:p>
        </p:txBody>
      </p:sp>
      <p:sp>
        <p:nvSpPr>
          <p:cNvPr id="34" name="文本框 33"/>
          <p:cNvSpPr txBox="1"/>
          <p:nvPr/>
        </p:nvSpPr>
        <p:spPr>
          <a:xfrm>
            <a:off x="392023" y="266575"/>
            <a:ext cx="1828800" cy="553720"/>
          </a:xfrm>
          <a:prstGeom prst="rect">
            <a:avLst/>
          </a:prstGeom>
          <a:noFill/>
        </p:spPr>
        <p:txBody>
          <a:bodyPr wrap="none" lIns="0" tIns="0" rIns="0" bIns="0" rtlCol="0">
            <a:spAutoFit/>
          </a:bodyPr>
          <a:lstStyle/>
          <a:p>
            <a:pPr defTabSz="963930"/>
            <a:r>
              <a:rPr lang="zh-CN" altLang="en-US" sz="3600" dirty="0">
                <a:solidFill>
                  <a:schemeClr val="bg1">
                    <a:lumMod val="65000"/>
                  </a:schemeClr>
                </a:solidFill>
                <a:latin typeface="微软雅黑" panose="020B0503020204020204" pitchFamily="34" charset="-122"/>
                <a:ea typeface="微软雅黑" panose="020B0503020204020204" pitchFamily="34" charset="-122"/>
                <a:cs typeface="+mn-ea"/>
                <a:sym typeface="+mn-lt"/>
              </a:rPr>
              <a:t>预期成果</a:t>
            </a:r>
            <a:endParaRPr lang="zh-CN" altLang="en-US" sz="3600" dirty="0">
              <a:solidFill>
                <a:schemeClr val="bg1">
                  <a:lumMod val="65000"/>
                </a:schemeClr>
              </a:solidFill>
              <a:latin typeface="微软雅黑" panose="020B0503020204020204" pitchFamily="34" charset="-122"/>
              <a:ea typeface="微软雅黑" panose="020B0503020204020204" pitchFamily="34" charset="-122"/>
              <a:cs typeface="+mn-ea"/>
              <a:sym typeface="+mn-lt"/>
            </a:endParaRPr>
          </a:p>
        </p:txBody>
      </p:sp>
    </p:spTree>
  </p:cSld>
  <p:clrMapOvr>
    <a:masterClrMapping/>
  </p:clrMapOvr>
  <p:transition spd="slow">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0" y="0"/>
            <a:ext cx="12858395" cy="7232650"/>
          </a:xfrm>
          <a:prstGeom prst="rect">
            <a:avLst/>
          </a:prstGeom>
          <a:blipFill dpi="0" rotWithShape="1">
            <a:blip r:embed="rId1" cstate="print"/>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259"/>
          <p:cNvSpPr>
            <a:spLocks noChangeArrowheads="1"/>
          </p:cNvSpPr>
          <p:nvPr/>
        </p:nvSpPr>
        <p:spPr bwMode="auto">
          <a:xfrm>
            <a:off x="3225800" y="3339415"/>
            <a:ext cx="6419850"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buNone/>
            </a:pPr>
            <a:r>
              <a:rPr lang="zh-CN" altLang="en-US" sz="3600" cap="all" dirty="0">
                <a:solidFill>
                  <a:schemeClr val="bg1"/>
                </a:solidFill>
                <a:cs typeface="Arial" panose="020B0604020202020204" pitchFamily="34" charset="0"/>
              </a:rPr>
              <a:t>感谢聆听，批评指导</a:t>
            </a:r>
            <a:endParaRPr lang="zh-CN" altLang="en-US" sz="3600" cap="all" dirty="0">
              <a:solidFill>
                <a:schemeClr val="bg1"/>
              </a:solidFill>
              <a:cs typeface="Arial" panose="020B0604020202020204" pitchFamily="34" charset="0"/>
            </a:endParaRPr>
          </a:p>
        </p:txBody>
      </p:sp>
      <p:sp>
        <p:nvSpPr>
          <p:cNvPr id="7" name="矩形 259"/>
          <p:cNvSpPr>
            <a:spLocks noChangeArrowheads="1"/>
          </p:cNvSpPr>
          <p:nvPr/>
        </p:nvSpPr>
        <p:spPr bwMode="auto">
          <a:xfrm>
            <a:off x="3375660" y="3892941"/>
            <a:ext cx="6191250"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lnSpc>
                <a:spcPct val="150000"/>
              </a:lnSpc>
              <a:buNone/>
            </a:pPr>
            <a:r>
              <a:rPr lang="en-US" altLang="zh-CN" sz="1400" dirty="0">
                <a:solidFill>
                  <a:schemeClr val="bg1"/>
                </a:solidFill>
                <a:latin typeface="Arial" panose="020B0604020202020204" pitchFamily="34" charset="0"/>
                <a:cs typeface="Arial" panose="020B0604020202020204" pitchFamily="34" charset="0"/>
              </a:rPr>
              <a:t>THANK YOU TO LISTEN TO CRITICISM GUIDANCE</a:t>
            </a:r>
            <a:endParaRPr lang="zh-CN" altLang="en-US" sz="1400" dirty="0">
              <a:solidFill>
                <a:schemeClr val="bg1"/>
              </a:solidFill>
              <a:latin typeface="Arial" panose="020B0604020202020204" pitchFamily="34" charset="0"/>
              <a:cs typeface="Arial" panose="020B0604020202020204" pitchFamily="34" charset="0"/>
            </a:endParaRPr>
          </a:p>
        </p:txBody>
      </p:sp>
      <p:sp>
        <p:nvSpPr>
          <p:cNvPr id="9" name="矩形 259"/>
          <p:cNvSpPr>
            <a:spLocks noChangeArrowheads="1"/>
          </p:cNvSpPr>
          <p:nvPr/>
        </p:nvSpPr>
        <p:spPr bwMode="auto">
          <a:xfrm>
            <a:off x="3225800" y="4527500"/>
            <a:ext cx="6419850" cy="541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buNone/>
            </a:pPr>
            <a:r>
              <a:rPr lang="en-US" altLang="zh-CN" sz="1600" dirty="0">
                <a:solidFill>
                  <a:schemeClr val="bg1"/>
                </a:solidFill>
                <a:cs typeface="Arial" panose="020B0604020202020204" pitchFamily="34" charset="0"/>
              </a:rPr>
              <a:t>Powered by</a:t>
            </a:r>
            <a:endParaRPr lang="en-US" altLang="zh-CN" sz="1600" dirty="0">
              <a:solidFill>
                <a:schemeClr val="bg1"/>
              </a:solidFill>
              <a:cs typeface="Arial" panose="020B0604020202020204" pitchFamily="34" charset="0"/>
            </a:endParaRPr>
          </a:p>
          <a:p>
            <a:pPr algn="ctr">
              <a:buNone/>
            </a:pPr>
            <a:r>
              <a:rPr lang="en-US" altLang="zh-CN" sz="1600" dirty="0">
                <a:solidFill>
                  <a:schemeClr val="bg1"/>
                </a:solidFill>
                <a:cs typeface="Arial" panose="020B0604020202020204" pitchFamily="34" charset="0"/>
              </a:rPr>
              <a:t>WWW.UMVIEW.COM</a:t>
            </a:r>
            <a:endParaRPr lang="zh-CN" altLang="en-US" sz="1600" dirty="0">
              <a:solidFill>
                <a:schemeClr val="bg1"/>
              </a:solidFill>
              <a:cs typeface="Arial" panose="020B0604020202020204" pitchFamily="34" charset="0"/>
            </a:endParaRPr>
          </a:p>
        </p:txBody>
      </p:sp>
      <p:sp>
        <p:nvSpPr>
          <p:cNvPr id="2" name="矩形 1"/>
          <p:cNvSpPr/>
          <p:nvPr/>
        </p:nvSpPr>
        <p:spPr>
          <a:xfrm>
            <a:off x="2593340" y="2272665"/>
            <a:ext cx="7671435" cy="293179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0" y="0"/>
            <a:ext cx="3253196" cy="231949"/>
          </a:xfrm>
          <a:prstGeom prst="rect">
            <a:avLst/>
          </a:prstGeom>
          <a:solidFill>
            <a:srgbClr val="2DDE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3225746" y="0"/>
            <a:ext cx="3253196" cy="23194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6451491" y="0"/>
            <a:ext cx="3253196" cy="231949"/>
          </a:xfrm>
          <a:prstGeom prst="rect">
            <a:avLst/>
          </a:prstGeom>
          <a:solidFill>
            <a:srgbClr val="2DDE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9605554" y="0"/>
            <a:ext cx="3253196" cy="23194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59"/>
          <p:cNvSpPr>
            <a:spLocks noChangeArrowheads="1"/>
          </p:cNvSpPr>
          <p:nvPr/>
        </p:nvSpPr>
        <p:spPr bwMode="auto">
          <a:xfrm>
            <a:off x="2183130" y="2536825"/>
            <a:ext cx="8575675" cy="368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buNone/>
            </a:pPr>
            <a:r>
              <a:rPr lang="x-none" sz="2400" cap="all" dirty="0">
                <a:solidFill>
                  <a:schemeClr val="bg1"/>
                </a:solidFill>
                <a:cs typeface="Arial" panose="020B0604020202020204" pitchFamily="34" charset="0"/>
              </a:rPr>
              <a:t>河北工业大学2017年大学生创新创业训练计划项目</a:t>
            </a:r>
            <a:endParaRPr lang="x-none" sz="2400" cap="all" dirty="0">
              <a:solidFill>
                <a:schemeClr val="bg1"/>
              </a:solidFill>
              <a:cs typeface="Arial" panose="020B0604020202020204" pitchFamily="34" charset="0"/>
            </a:endParaRPr>
          </a:p>
        </p:txBody>
      </p:sp>
    </p:spTree>
  </p:cSld>
  <p:clrMapOvr>
    <a:masterClrMapping/>
  </p:clrMapOvr>
  <p:transition spd="slow">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等腰三角形 38"/>
          <p:cNvSpPr/>
          <p:nvPr/>
        </p:nvSpPr>
        <p:spPr bwMode="auto">
          <a:xfrm rot="5400000">
            <a:off x="-359049" y="3076111"/>
            <a:ext cx="1799233" cy="108043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dirty="0"/>
          </a:p>
        </p:txBody>
      </p:sp>
      <p:sp>
        <p:nvSpPr>
          <p:cNvPr id="2" name="任意多边形 1"/>
          <p:cNvSpPr/>
          <p:nvPr/>
        </p:nvSpPr>
        <p:spPr>
          <a:xfrm>
            <a:off x="1071857" y="3607396"/>
            <a:ext cx="11768682" cy="0"/>
          </a:xfrm>
          <a:custGeom>
            <a:avLst/>
            <a:gdLst>
              <a:gd name="connsiteX0" fmla="*/ 0 w 8369300"/>
              <a:gd name="connsiteY0" fmla="*/ 0 h 0"/>
              <a:gd name="connsiteX1" fmla="*/ 8369300 w 8369300"/>
              <a:gd name="connsiteY1" fmla="*/ 0 h 0"/>
            </a:gdLst>
            <a:ahLst/>
            <a:cxnLst>
              <a:cxn ang="0">
                <a:pos x="connsiteX0" y="connsiteY0"/>
              </a:cxn>
              <a:cxn ang="0">
                <a:pos x="connsiteX1" y="connsiteY1"/>
              </a:cxn>
            </a:cxnLst>
            <a:rect l="l" t="t" r="r" b="b"/>
            <a:pathLst>
              <a:path w="8369300">
                <a:moveTo>
                  <a:pt x="0" y="0"/>
                </a:moveTo>
                <a:lnTo>
                  <a:pt x="8369300" y="0"/>
                </a:lnTo>
              </a:path>
            </a:pathLst>
          </a:custGeom>
          <a:noFill/>
          <a:ln>
            <a:solidFill>
              <a:srgbClr val="D5D5D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a:p>
        </p:txBody>
      </p:sp>
      <p:grpSp>
        <p:nvGrpSpPr>
          <p:cNvPr id="6" name="组合 4"/>
          <p:cNvGrpSpPr/>
          <p:nvPr/>
        </p:nvGrpSpPr>
        <p:grpSpPr bwMode="auto">
          <a:xfrm>
            <a:off x="2551872" y="3210047"/>
            <a:ext cx="774607" cy="776840"/>
            <a:chOff x="2307521" y="2283162"/>
            <a:chExt cx="551398" cy="551398"/>
          </a:xfrm>
        </p:grpSpPr>
        <p:sp>
          <p:nvSpPr>
            <p:cNvPr id="3" name="矩形 2"/>
            <p:cNvSpPr/>
            <p:nvPr/>
          </p:nvSpPr>
          <p:spPr>
            <a:xfrm>
              <a:off x="2307521" y="2283162"/>
              <a:ext cx="551398" cy="551398"/>
            </a:xfrm>
            <a:prstGeom prst="rect">
              <a:avLst/>
            </a:prstGeom>
            <a:solidFill>
              <a:schemeClr val="accent2"/>
            </a:solidFill>
            <a:ln w="381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a:p>
          </p:txBody>
        </p:sp>
        <p:sp>
          <p:nvSpPr>
            <p:cNvPr id="4" name="五角星 3"/>
            <p:cNvSpPr/>
            <p:nvPr/>
          </p:nvSpPr>
          <p:spPr>
            <a:xfrm>
              <a:off x="2456891" y="2427350"/>
              <a:ext cx="252658" cy="255100"/>
            </a:xfrm>
            <a:prstGeom prst="star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a:p>
          </p:txBody>
        </p:sp>
      </p:grpSp>
      <p:grpSp>
        <p:nvGrpSpPr>
          <p:cNvPr id="7" name="组合 42"/>
          <p:cNvGrpSpPr/>
          <p:nvPr/>
        </p:nvGrpSpPr>
        <p:grpSpPr bwMode="auto">
          <a:xfrm>
            <a:off x="5674858" y="3210047"/>
            <a:ext cx="774609" cy="776840"/>
            <a:chOff x="2307521" y="2283162"/>
            <a:chExt cx="551398" cy="551398"/>
          </a:xfrm>
        </p:grpSpPr>
        <p:sp>
          <p:nvSpPr>
            <p:cNvPr id="44" name="矩形 43"/>
            <p:cNvSpPr/>
            <p:nvPr/>
          </p:nvSpPr>
          <p:spPr>
            <a:xfrm>
              <a:off x="2307521" y="2283162"/>
              <a:ext cx="551398" cy="551398"/>
            </a:xfrm>
            <a:prstGeom prst="rect">
              <a:avLst/>
            </a:prstGeom>
            <a:solidFill>
              <a:schemeClr val="accent3"/>
            </a:solidFill>
            <a:ln w="381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a:p>
          </p:txBody>
        </p:sp>
        <p:sp>
          <p:nvSpPr>
            <p:cNvPr id="45" name="五角星 44"/>
            <p:cNvSpPr/>
            <p:nvPr/>
          </p:nvSpPr>
          <p:spPr>
            <a:xfrm>
              <a:off x="2456891" y="2427350"/>
              <a:ext cx="252658" cy="255100"/>
            </a:xfrm>
            <a:prstGeom prst="star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a:p>
          </p:txBody>
        </p:sp>
      </p:grpSp>
      <p:grpSp>
        <p:nvGrpSpPr>
          <p:cNvPr id="10" name="组合 55"/>
          <p:cNvGrpSpPr/>
          <p:nvPr/>
        </p:nvGrpSpPr>
        <p:grpSpPr bwMode="auto">
          <a:xfrm>
            <a:off x="8938480" y="3210047"/>
            <a:ext cx="776840" cy="776840"/>
            <a:chOff x="2307521" y="2283162"/>
            <a:chExt cx="551398" cy="551398"/>
          </a:xfrm>
        </p:grpSpPr>
        <p:sp>
          <p:nvSpPr>
            <p:cNvPr id="57" name="矩形 56"/>
            <p:cNvSpPr/>
            <p:nvPr/>
          </p:nvSpPr>
          <p:spPr>
            <a:xfrm>
              <a:off x="2307521" y="2283162"/>
              <a:ext cx="551398" cy="551398"/>
            </a:xfrm>
            <a:prstGeom prst="rect">
              <a:avLst/>
            </a:prstGeom>
            <a:solidFill>
              <a:schemeClr val="accent4"/>
            </a:solidFill>
            <a:ln w="381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a:p>
          </p:txBody>
        </p:sp>
        <p:sp>
          <p:nvSpPr>
            <p:cNvPr id="58" name="五角星 57"/>
            <p:cNvSpPr/>
            <p:nvPr/>
          </p:nvSpPr>
          <p:spPr>
            <a:xfrm>
              <a:off x="2456462" y="2427350"/>
              <a:ext cx="253516" cy="255100"/>
            </a:xfrm>
            <a:prstGeom prst="star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a:p>
          </p:txBody>
        </p:sp>
      </p:grpSp>
      <p:sp>
        <p:nvSpPr>
          <p:cNvPr id="34" name="文本框 66"/>
          <p:cNvSpPr txBox="1">
            <a:spLocks noChangeArrowheads="1"/>
          </p:cNvSpPr>
          <p:nvPr/>
        </p:nvSpPr>
        <p:spPr bwMode="auto">
          <a:xfrm>
            <a:off x="1229360" y="2484120"/>
            <a:ext cx="2316480" cy="460375"/>
          </a:xfrm>
          <a:prstGeom prst="rect">
            <a:avLst/>
          </a:prstGeom>
          <a:noFill/>
          <a:ln>
            <a:noFill/>
          </a:ln>
        </p:spPr>
        <p:txBody>
          <a:bodyPr wrap="none">
            <a:spAutoFit/>
          </a:bodyPr>
          <a:lstStyle>
            <a:defPPr>
              <a:defRPr lang="zh-CN"/>
            </a:defPPr>
            <a:lvl1pPr eaLnBrk="1" hangingPunct="1">
              <a:defRPr sz="4400">
                <a:latin typeface="Simply City Light" panose="020B0303020202080204" pitchFamily="34" charset="0"/>
                <a:ea typeface="SimSun-ExtB" panose="02010609060101010101" pitchFamily="49" charset="-122"/>
                <a:cs typeface="Arial" panose="020B0604020202020204" pitchFamily="34" charset="0"/>
              </a:defRPr>
            </a:lvl1pPr>
            <a:lvl2pPr marL="742950" indent="-285750"/>
            <a:lvl3pPr marL="1143000" indent="-228600"/>
            <a:lvl4pPr marL="1600200" indent="-228600"/>
            <a:lvl5pPr marL="2057400" indent="-228600"/>
            <a:lvl6pPr marL="2514600" indent="-228600" defTabSz="685800" fontAlgn="base">
              <a:spcBef>
                <a:spcPct val="0"/>
              </a:spcBef>
              <a:spcAft>
                <a:spcPct val="0"/>
              </a:spcAft>
            </a:lvl6pPr>
            <a:lvl7pPr marL="2971800" indent="-228600" defTabSz="685800" fontAlgn="base">
              <a:spcBef>
                <a:spcPct val="0"/>
              </a:spcBef>
              <a:spcAft>
                <a:spcPct val="0"/>
              </a:spcAft>
            </a:lvl7pPr>
            <a:lvl8pPr marL="3429000" indent="-228600" defTabSz="685800" fontAlgn="base">
              <a:spcBef>
                <a:spcPct val="0"/>
              </a:spcBef>
              <a:spcAft>
                <a:spcPct val="0"/>
              </a:spcAft>
            </a:lvl8pPr>
            <a:lvl9pPr marL="3886200" indent="-228600" defTabSz="685800" fontAlgn="base">
              <a:spcBef>
                <a:spcPct val="0"/>
              </a:spcBef>
              <a:spcAft>
                <a:spcPct val="0"/>
              </a:spcAft>
            </a:lvl9pPr>
          </a:lstStyle>
          <a:p>
            <a:pPr algn="l"/>
            <a:r>
              <a:rPr lang="zh-CN" altLang="en-US" sz="2400" dirty="0">
                <a:solidFill>
                  <a:schemeClr val="bg1">
                    <a:lumMod val="65000"/>
                  </a:schemeClr>
                </a:solidFill>
                <a:latin typeface="微软雅黑" panose="020B0503020204020204" pitchFamily="34" charset="-122"/>
                <a:ea typeface="微软雅黑" panose="020B0503020204020204" pitchFamily="34" charset="-122"/>
                <a:cs typeface="+mn-ea"/>
                <a:sym typeface="+mn-ea"/>
              </a:rPr>
              <a:t>智能自满水龙头</a:t>
            </a:r>
            <a:endParaRPr lang="zh-CN" altLang="en-US" sz="1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36" name="文本框 66"/>
          <p:cNvSpPr txBox="1">
            <a:spLocks noChangeArrowheads="1"/>
          </p:cNvSpPr>
          <p:nvPr/>
        </p:nvSpPr>
        <p:spPr bwMode="auto">
          <a:xfrm>
            <a:off x="4429760" y="4193540"/>
            <a:ext cx="4380865" cy="156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300">
                <a:solidFill>
                  <a:schemeClr val="tx1"/>
                </a:solidFill>
                <a:latin typeface="Calibri" panose="020F0502020204030204" pitchFamily="34" charset="0"/>
                <a:ea typeface="宋体" panose="02010600030101010101" pitchFamily="2" charset="-122"/>
              </a:defRPr>
            </a:lvl1pPr>
            <a:lvl2pPr marL="742950" indent="-285750" eaLnBrk="0" hangingPunct="0">
              <a:defRPr sz="1300">
                <a:solidFill>
                  <a:schemeClr val="tx1"/>
                </a:solidFill>
                <a:latin typeface="Calibri" panose="020F0502020204030204" pitchFamily="34" charset="0"/>
                <a:ea typeface="宋体" panose="02010600030101010101" pitchFamily="2" charset="-122"/>
              </a:defRPr>
            </a:lvl2pPr>
            <a:lvl3pPr marL="1143000" indent="-228600" eaLnBrk="0" hangingPunct="0">
              <a:defRPr sz="1300">
                <a:solidFill>
                  <a:schemeClr val="tx1"/>
                </a:solidFill>
                <a:latin typeface="Calibri" panose="020F0502020204030204" pitchFamily="34" charset="0"/>
                <a:ea typeface="宋体" panose="02010600030101010101" pitchFamily="2" charset="-122"/>
              </a:defRPr>
            </a:lvl3pPr>
            <a:lvl4pPr marL="1600200" indent="-228600" eaLnBrk="0" hangingPunct="0">
              <a:defRPr sz="1300">
                <a:solidFill>
                  <a:schemeClr val="tx1"/>
                </a:solidFill>
                <a:latin typeface="Calibri" panose="020F0502020204030204" pitchFamily="34" charset="0"/>
                <a:ea typeface="宋体" panose="02010600030101010101" pitchFamily="2" charset="-122"/>
              </a:defRPr>
            </a:lvl4pPr>
            <a:lvl5pPr marL="2057400" indent="-228600" eaLnBrk="0" hangingPunct="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l" eaLnBrk="1" hangingPunct="1">
              <a:lnSpc>
                <a:spcPct val="100000"/>
              </a:lnSpc>
            </a:pPr>
            <a:r>
              <a:rPr lang="zh-CN" altLang="en-US" sz="2400" dirty="0">
                <a:solidFill>
                  <a:schemeClr val="bg1">
                    <a:lumMod val="65000"/>
                  </a:schemeClr>
                </a:solidFill>
                <a:latin typeface="微软雅黑" panose="020B0503020204020204" pitchFamily="34" charset="-122"/>
                <a:ea typeface="微软雅黑" panose="020B0503020204020204" pitchFamily="34" charset="-122"/>
                <a:cs typeface="+mn-ea"/>
                <a:sym typeface="+mn-ea"/>
              </a:rPr>
              <a:t>可以实现帮助用户自动接满水的装置，其功能的实现不受用户所使用的水杯的容量限制，具有一定的通用性</a:t>
            </a:r>
            <a:endParaRPr lang="zh-CN" altLang="en-US" sz="2400" dirty="0">
              <a:solidFill>
                <a:schemeClr val="bg1">
                  <a:lumMod val="65000"/>
                </a:schemeClr>
              </a:solidFill>
              <a:latin typeface="微软雅黑" panose="020B0503020204020204" pitchFamily="34" charset="-122"/>
              <a:ea typeface="微软雅黑" panose="020B0503020204020204" pitchFamily="34" charset="-122"/>
              <a:cs typeface="+mn-ea"/>
              <a:sym typeface="+mn-lt"/>
            </a:endParaRPr>
          </a:p>
        </p:txBody>
      </p:sp>
      <p:sp>
        <p:nvSpPr>
          <p:cNvPr id="41" name="文本框 66"/>
          <p:cNvSpPr txBox="1">
            <a:spLocks noChangeArrowheads="1"/>
          </p:cNvSpPr>
          <p:nvPr/>
        </p:nvSpPr>
        <p:spPr bwMode="auto">
          <a:xfrm>
            <a:off x="5777865" y="778510"/>
            <a:ext cx="6057900" cy="1938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300">
                <a:solidFill>
                  <a:schemeClr val="tx1"/>
                </a:solidFill>
                <a:latin typeface="Calibri" panose="020F0502020204030204" pitchFamily="34" charset="0"/>
                <a:ea typeface="宋体" panose="02010600030101010101" pitchFamily="2" charset="-122"/>
              </a:defRPr>
            </a:lvl1pPr>
            <a:lvl2pPr marL="742950" indent="-285750" eaLnBrk="0" hangingPunct="0">
              <a:defRPr sz="1300">
                <a:solidFill>
                  <a:schemeClr val="tx1"/>
                </a:solidFill>
                <a:latin typeface="Calibri" panose="020F0502020204030204" pitchFamily="34" charset="0"/>
                <a:ea typeface="宋体" panose="02010600030101010101" pitchFamily="2" charset="-122"/>
              </a:defRPr>
            </a:lvl2pPr>
            <a:lvl3pPr marL="1143000" indent="-228600" eaLnBrk="0" hangingPunct="0">
              <a:defRPr sz="1300">
                <a:solidFill>
                  <a:schemeClr val="tx1"/>
                </a:solidFill>
                <a:latin typeface="Calibri" panose="020F0502020204030204" pitchFamily="34" charset="0"/>
                <a:ea typeface="宋体" panose="02010600030101010101" pitchFamily="2" charset="-122"/>
              </a:defRPr>
            </a:lvl3pPr>
            <a:lvl4pPr marL="1600200" indent="-228600" eaLnBrk="0" hangingPunct="0">
              <a:defRPr sz="1300">
                <a:solidFill>
                  <a:schemeClr val="tx1"/>
                </a:solidFill>
                <a:latin typeface="Calibri" panose="020F0502020204030204" pitchFamily="34" charset="0"/>
                <a:ea typeface="宋体" panose="02010600030101010101" pitchFamily="2" charset="-122"/>
              </a:defRPr>
            </a:lvl4pPr>
            <a:lvl5pPr marL="2057400" indent="-228600" eaLnBrk="0" hangingPunct="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l" eaLnBrk="1" hangingPunct="1">
              <a:lnSpc>
                <a:spcPct val="100000"/>
              </a:lnSpc>
            </a:pPr>
            <a:r>
              <a:rPr lang="zh-CN" altLang="en-US" sz="2400" dirty="0">
                <a:solidFill>
                  <a:schemeClr val="bg1">
                    <a:lumMod val="65000"/>
                  </a:schemeClr>
                </a:solidFill>
                <a:latin typeface="微软雅黑" panose="020B0503020204020204" pitchFamily="34" charset="-122"/>
                <a:ea typeface="微软雅黑" panose="020B0503020204020204" pitchFamily="34" charset="-122"/>
                <a:cs typeface="+mn-ea"/>
                <a:sym typeface="+mn-ea"/>
              </a:rPr>
              <a:t>通过单片机控制水龙头实现所有功能，并通过传感器获取当前液面的位置和杯口高度，从而实现对一般水杯的测量，通过算法求出当前水位和杯壁的高度差，使用电磁阀实现定量地控制流量，进而实现自动接满的功能</a:t>
            </a:r>
            <a:endParaRPr lang="zh-CN" altLang="en-US" sz="2400" dirty="0">
              <a:solidFill>
                <a:schemeClr val="bg1">
                  <a:lumMod val="65000"/>
                </a:schemeClr>
              </a:solidFill>
              <a:latin typeface="微软雅黑" panose="020B0503020204020204" pitchFamily="34" charset="-122"/>
              <a:ea typeface="微软雅黑" panose="020B0503020204020204" pitchFamily="34" charset="-122"/>
              <a:cs typeface="+mn-ea"/>
              <a:sym typeface="+mn-lt"/>
            </a:endParaRPr>
          </a:p>
        </p:txBody>
      </p:sp>
      <p:sp>
        <p:nvSpPr>
          <p:cNvPr id="25" name="矩形 24"/>
          <p:cNvSpPr/>
          <p:nvPr/>
        </p:nvSpPr>
        <p:spPr>
          <a:xfrm>
            <a:off x="354" y="228285"/>
            <a:ext cx="225016" cy="5866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6434" tIns="48217" rIns="96434" bIns="48217" rtlCol="0" anchor="ctr"/>
          <a:lstStyle/>
          <a:p>
            <a:pPr algn="ctr" defTabSz="963930"/>
            <a:endParaRPr lang="zh-CN" altLang="en-US" sz="1970">
              <a:solidFill>
                <a:srgbClr val="E7E6E6">
                  <a:lumMod val="50000"/>
                </a:srgbClr>
              </a:solidFill>
              <a:ea typeface="微软雅黑" panose="020B0503020204020204" pitchFamily="34" charset="-122"/>
              <a:cs typeface="+mn-ea"/>
              <a:sym typeface="+mn-lt"/>
            </a:endParaRPr>
          </a:p>
        </p:txBody>
      </p:sp>
      <p:sp>
        <p:nvSpPr>
          <p:cNvPr id="26" name="文本框 25"/>
          <p:cNvSpPr txBox="1"/>
          <p:nvPr/>
        </p:nvSpPr>
        <p:spPr>
          <a:xfrm>
            <a:off x="392023" y="266575"/>
            <a:ext cx="1828800" cy="553720"/>
          </a:xfrm>
          <a:prstGeom prst="rect">
            <a:avLst/>
          </a:prstGeom>
          <a:noFill/>
        </p:spPr>
        <p:txBody>
          <a:bodyPr wrap="none" lIns="0" tIns="0" rIns="0" bIns="0" rtlCol="0">
            <a:spAutoFit/>
          </a:bodyPr>
          <a:lstStyle/>
          <a:p>
            <a:pPr defTabSz="963930"/>
            <a:r>
              <a:rPr lang="zh-CN" altLang="en-US" sz="3600" dirty="0">
                <a:solidFill>
                  <a:schemeClr val="bg1">
                    <a:lumMod val="65000"/>
                  </a:schemeClr>
                </a:solidFill>
                <a:latin typeface="微软雅黑" panose="020B0503020204020204" pitchFamily="34" charset="-122"/>
                <a:ea typeface="微软雅黑" panose="020B0503020204020204" pitchFamily="34" charset="-122"/>
                <a:cs typeface="+mn-ea"/>
                <a:sym typeface="+mn-lt"/>
              </a:rPr>
              <a:t>项目简介</a:t>
            </a:r>
            <a:endParaRPr lang="zh-CN" altLang="en-US" sz="3600" dirty="0">
              <a:solidFill>
                <a:schemeClr val="bg1">
                  <a:lumMod val="65000"/>
                </a:schemeClr>
              </a:solidFill>
              <a:latin typeface="微软雅黑" panose="020B0503020204020204" pitchFamily="34" charset="-122"/>
              <a:ea typeface="微软雅黑" panose="020B0503020204020204" pitchFamily="34" charset="-122"/>
              <a:cs typeface="+mn-ea"/>
              <a:sym typeface="+mn-lt"/>
            </a:endParaRPr>
          </a:p>
        </p:txBody>
      </p:sp>
    </p:spTree>
  </p:cSld>
  <p:clrMapOvr>
    <a:masterClrMapping/>
  </p:clrMapOvr>
  <p:transition spd="slow">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Text Box 3"/>
          <p:cNvSpPr>
            <a:spLocks noChangeArrowheads="1"/>
          </p:cNvSpPr>
          <p:nvPr/>
        </p:nvSpPr>
        <p:spPr bwMode="auto">
          <a:xfrm>
            <a:off x="4143484" y="3350938"/>
            <a:ext cx="2926080" cy="1198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none" anchor="ctr">
            <a:spAutoFit/>
          </a:bodyPr>
          <a:lstStyle/>
          <a:p>
            <a:pPr algn="r"/>
            <a:r>
              <a:rPr lang="zh-CN" altLang="x-none" sz="7200" dirty="0">
                <a:solidFill>
                  <a:schemeClr val="accent1"/>
                </a:solidFill>
                <a:latin typeface="Arial" panose="020B0604020202020204" pitchFamily="34" charset="0"/>
                <a:ea typeface="微软雅黑" panose="020B0503020204020204" pitchFamily="34" charset="-122"/>
                <a:sym typeface="Arial" panose="020B0604020202020204" pitchFamily="34" charset="0"/>
              </a:rPr>
              <a:t>创新点</a:t>
            </a:r>
            <a:endParaRPr lang="zh-CN" altLang="x-none" sz="7200" dirty="0">
              <a:solidFill>
                <a:schemeClr val="accent1"/>
              </a:solidFill>
              <a:latin typeface="Arial" panose="020B0604020202020204" pitchFamily="34" charset="0"/>
              <a:ea typeface="微软雅黑" panose="020B0503020204020204" pitchFamily="34" charset="-122"/>
              <a:sym typeface="Arial" panose="020B0604020202020204" pitchFamily="34" charset="0"/>
            </a:endParaRPr>
          </a:p>
        </p:txBody>
      </p:sp>
      <p:sp>
        <p:nvSpPr>
          <p:cNvPr id="5124" name="矩形 10"/>
          <p:cNvSpPr>
            <a:spLocks noChangeArrowheads="1"/>
          </p:cNvSpPr>
          <p:nvPr/>
        </p:nvSpPr>
        <p:spPr bwMode="auto">
          <a:xfrm>
            <a:off x="1564749" y="2544460"/>
            <a:ext cx="3660775"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r"/>
            <a:r>
              <a:rPr lang="zh-CN" altLang="en-US" sz="2000" dirty="0">
                <a:solidFill>
                  <a:schemeClr val="accent1"/>
                </a:solidFill>
                <a:latin typeface="Arial" panose="020B0604020202020204" pitchFamily="34" charset="0"/>
                <a:ea typeface="微软雅黑" panose="020B0503020204020204" pitchFamily="34" charset="-122"/>
                <a:sym typeface="Arial" panose="020B0604020202020204" pitchFamily="34" charset="0"/>
              </a:rPr>
              <a:t>Hebei University of Technology</a:t>
            </a:r>
            <a:endParaRPr lang="zh-CN" altLang="en-US" sz="2000" dirty="0">
              <a:solidFill>
                <a:schemeClr val="accent1"/>
              </a:solidFill>
              <a:latin typeface="Arial" panose="020B0604020202020204" pitchFamily="34" charset="0"/>
              <a:ea typeface="微软雅黑" panose="020B0503020204020204" pitchFamily="34" charset="-122"/>
              <a:sym typeface="Arial" panose="020B0604020202020204" pitchFamily="34" charset="0"/>
            </a:endParaRPr>
          </a:p>
        </p:txBody>
      </p:sp>
      <p:sp>
        <p:nvSpPr>
          <p:cNvPr id="5125" name="直接连接符 11"/>
          <p:cNvSpPr>
            <a:spLocks noChangeShapeType="1"/>
          </p:cNvSpPr>
          <p:nvPr/>
        </p:nvSpPr>
        <p:spPr bwMode="auto">
          <a:xfrm>
            <a:off x="1564714" y="2943331"/>
            <a:ext cx="5504850" cy="1675"/>
          </a:xfrm>
          <a:prstGeom prst="line">
            <a:avLst/>
          </a:prstGeom>
          <a:noFill/>
          <a:ln w="6350" cap="flat" cmpd="sng">
            <a:solidFill>
              <a:schemeClr val="accent1"/>
            </a:solidFill>
            <a:bevel/>
          </a:ln>
          <a:extLst>
            <a:ext uri="{909E8E84-426E-40DD-AFC4-6F175D3DCCD1}">
              <a14:hiddenFill xmlns:a14="http://schemas.microsoft.com/office/drawing/2010/main">
                <a:noFill/>
              </a14:hiddenFill>
            </a:ext>
          </a:extLst>
        </p:spPr>
        <p:txBody>
          <a:bodyPr/>
          <a:lstStyle/>
          <a:p>
            <a:endParaRPr lang="zh-CN" altLang="en-US" sz="2000">
              <a:solidFill>
                <a:schemeClr val="accent1"/>
              </a:solidFill>
              <a:latin typeface="Arial" panose="020B0604020202020204" pitchFamily="34" charset="0"/>
              <a:ea typeface="微软雅黑" panose="020B0503020204020204" pitchFamily="34" charset="-122"/>
              <a:sym typeface="Arial" panose="020B0604020202020204" pitchFamily="34" charset="0"/>
            </a:endParaRPr>
          </a:p>
        </p:txBody>
      </p:sp>
      <p:sp>
        <p:nvSpPr>
          <p:cNvPr id="7" name="Text Box 3"/>
          <p:cNvSpPr>
            <a:spLocks noChangeArrowheads="1"/>
          </p:cNvSpPr>
          <p:nvPr/>
        </p:nvSpPr>
        <p:spPr bwMode="auto">
          <a:xfrm>
            <a:off x="7293470" y="1614540"/>
            <a:ext cx="3333750" cy="3769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none" anchor="ctr">
            <a:spAutoFit/>
          </a:bodyPr>
          <a:lstStyle/>
          <a:p>
            <a:r>
              <a:rPr lang="en-US" sz="23900" dirty="0">
                <a:solidFill>
                  <a:schemeClr val="accent2"/>
                </a:solidFill>
                <a:latin typeface="Impact" panose="020B0806030902050204" pitchFamily="34" charset="0"/>
                <a:ea typeface="微软雅黑" panose="020B0503020204020204" pitchFamily="34" charset="-122"/>
                <a:sym typeface="Arial" panose="020B0604020202020204" pitchFamily="34" charset="0"/>
              </a:rPr>
              <a:t>02</a:t>
            </a:r>
            <a:endParaRPr lang="zh-CN" altLang="en-US" sz="23900" b="1" dirty="0">
              <a:solidFill>
                <a:schemeClr val="accent2"/>
              </a:solidFill>
              <a:latin typeface="Impact" panose="020B0806030902050204" pitchFamily="34" charset="0"/>
              <a:ea typeface="微软雅黑" panose="020B0503020204020204" pitchFamily="34" charset="-122"/>
              <a:sym typeface="Arial" panose="020B0604020202020204" pitchFamily="34" charset="0"/>
            </a:endParaRPr>
          </a:p>
        </p:txBody>
      </p:sp>
      <p:sp>
        <p:nvSpPr>
          <p:cNvPr id="8" name="Freeform 6"/>
          <p:cNvSpPr/>
          <p:nvPr/>
        </p:nvSpPr>
        <p:spPr bwMode="auto">
          <a:xfrm>
            <a:off x="0" y="4091804"/>
            <a:ext cx="5265494" cy="3140846"/>
          </a:xfrm>
          <a:custGeom>
            <a:avLst/>
            <a:gdLst>
              <a:gd name="T0" fmla="*/ 0 w 2348"/>
              <a:gd name="T1" fmla="*/ 0 h 1407"/>
              <a:gd name="T2" fmla="*/ 2348 w 2348"/>
              <a:gd name="T3" fmla="*/ 1407 h 1407"/>
              <a:gd name="T4" fmla="*/ 0 w 2348"/>
              <a:gd name="T5" fmla="*/ 1407 h 1407"/>
              <a:gd name="T6" fmla="*/ 0 w 2348"/>
              <a:gd name="T7" fmla="*/ 0 h 1407"/>
            </a:gdLst>
            <a:ahLst/>
            <a:cxnLst>
              <a:cxn ang="0">
                <a:pos x="T0" y="T1"/>
              </a:cxn>
              <a:cxn ang="0">
                <a:pos x="T2" y="T3"/>
              </a:cxn>
              <a:cxn ang="0">
                <a:pos x="T4" y="T5"/>
              </a:cxn>
              <a:cxn ang="0">
                <a:pos x="T6" y="T7"/>
              </a:cxn>
            </a:cxnLst>
            <a:rect l="0" t="0" r="r" b="b"/>
            <a:pathLst>
              <a:path w="2348" h="1407">
                <a:moveTo>
                  <a:pt x="0" y="0"/>
                </a:moveTo>
                <a:lnTo>
                  <a:pt x="2348" y="1407"/>
                </a:lnTo>
                <a:lnTo>
                  <a:pt x="0" y="1407"/>
                </a:lnTo>
                <a:lnTo>
                  <a:pt x="0" y="0"/>
                </a:lnTo>
                <a:close/>
              </a:path>
            </a:pathLst>
          </a:custGeom>
          <a:blipFill dpi="0" rotWithShape="1">
            <a:blip r:embed="rId1" cstate="print"/>
            <a:srcRect/>
            <a:stretch>
              <a:fillRect/>
            </a:stretch>
          </a:blipFill>
          <a:ln w="0">
            <a:noFill/>
            <a:prstDash val="solid"/>
            <a:round/>
          </a:ln>
        </p:spPr>
        <p:txBody>
          <a:bodyPr vert="horz" wrap="square" lIns="128580" tIns="64290" rIns="128580" bIns="6429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9" name="Freeform 7"/>
          <p:cNvSpPr/>
          <p:nvPr/>
        </p:nvSpPr>
        <p:spPr bwMode="auto">
          <a:xfrm>
            <a:off x="2984828" y="4640949"/>
            <a:ext cx="9873922" cy="2591700"/>
          </a:xfrm>
          <a:custGeom>
            <a:avLst/>
            <a:gdLst>
              <a:gd name="T0" fmla="*/ 4403 w 4403"/>
              <a:gd name="T1" fmla="*/ 0 h 1161"/>
              <a:gd name="T2" fmla="*/ 4403 w 4403"/>
              <a:gd name="T3" fmla="*/ 1161 h 1161"/>
              <a:gd name="T4" fmla="*/ 0 w 4403"/>
              <a:gd name="T5" fmla="*/ 1161 h 1161"/>
              <a:gd name="T6" fmla="*/ 4403 w 4403"/>
              <a:gd name="T7" fmla="*/ 0 h 1161"/>
            </a:gdLst>
            <a:ahLst/>
            <a:cxnLst>
              <a:cxn ang="0">
                <a:pos x="T0" y="T1"/>
              </a:cxn>
              <a:cxn ang="0">
                <a:pos x="T2" y="T3"/>
              </a:cxn>
              <a:cxn ang="0">
                <a:pos x="T4" y="T5"/>
              </a:cxn>
              <a:cxn ang="0">
                <a:pos x="T6" y="T7"/>
              </a:cxn>
            </a:cxnLst>
            <a:rect l="0" t="0" r="r" b="b"/>
            <a:pathLst>
              <a:path w="4403" h="1161">
                <a:moveTo>
                  <a:pt x="4403" y="0"/>
                </a:moveTo>
                <a:lnTo>
                  <a:pt x="4403" y="1161"/>
                </a:lnTo>
                <a:lnTo>
                  <a:pt x="0" y="1161"/>
                </a:lnTo>
                <a:lnTo>
                  <a:pt x="4403" y="0"/>
                </a:lnTo>
                <a:close/>
              </a:path>
            </a:pathLst>
          </a:custGeom>
          <a:blipFill dpi="0" rotWithShape="1">
            <a:blip r:embed="rId2" cstate="print"/>
            <a:srcRect/>
            <a:stretch>
              <a:fillRect/>
            </a:stretch>
          </a:blipFill>
          <a:ln w="0">
            <a:noFill/>
            <a:prstDash val="solid"/>
            <a:round/>
          </a:ln>
        </p:spPr>
        <p:txBody>
          <a:bodyPr vert="horz" wrap="square" lIns="128580" tIns="64290" rIns="128580" bIns="6429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500" fill="hold"/>
                                        <p:tgtEl>
                                          <p:spTgt spid="9"/>
                                        </p:tgtEl>
                                        <p:attrNameLst>
                                          <p:attrName>ppt_x</p:attrName>
                                        </p:attrNameLst>
                                      </p:cBhvr>
                                      <p:tavLst>
                                        <p:tav tm="0">
                                          <p:val>
                                            <p:strVal val="1+#ppt_w/2"/>
                                          </p:val>
                                        </p:tav>
                                        <p:tav tm="100000">
                                          <p:val>
                                            <p:strVal val="#ppt_x"/>
                                          </p:val>
                                        </p:tav>
                                      </p:tavLst>
                                    </p:anim>
                                    <p:anim calcmode="lin" valueType="num">
                                      <p:cBhvr additive="base">
                                        <p:cTn id="13" dur="500" fill="hold"/>
                                        <p:tgtEl>
                                          <p:spTgt spid="9"/>
                                        </p:tgtEl>
                                        <p:attrNameLst>
                                          <p:attrName>ppt_y</p:attrName>
                                        </p:attrNameLst>
                                      </p:cBhvr>
                                      <p:tavLst>
                                        <p:tav tm="0">
                                          <p:val>
                                            <p:strVal val="#ppt_y"/>
                                          </p:val>
                                        </p:tav>
                                        <p:tav tm="100000">
                                          <p:val>
                                            <p:strVal val="#ppt_y"/>
                                          </p:val>
                                        </p:tav>
                                      </p:tavLst>
                                    </p:anim>
                                  </p:childTnLst>
                                </p:cTn>
                              </p:par>
                              <p:par>
                                <p:cTn id="14" presetID="14" presetClass="entr" presetSubtype="1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randombar(horizontal)">
                                      <p:cBhvr>
                                        <p:cTn id="16" dur="500"/>
                                        <p:tgtEl>
                                          <p:spTgt spid="7"/>
                                        </p:tgtEl>
                                      </p:cBhvr>
                                    </p:animEffect>
                                  </p:childTnLst>
                                </p:cTn>
                              </p:par>
                              <p:par>
                                <p:cTn id="17" presetID="2" presetClass="entr" presetSubtype="8" fill="hold" grpId="0" nodeType="withEffect">
                                  <p:stCondLst>
                                    <p:cond delay="0"/>
                                  </p:stCondLst>
                                  <p:childTnLst>
                                    <p:set>
                                      <p:cBhvr>
                                        <p:cTn id="18" dur="1" fill="hold">
                                          <p:stCondLst>
                                            <p:cond delay="0"/>
                                          </p:stCondLst>
                                        </p:cTn>
                                        <p:tgtEl>
                                          <p:spTgt spid="5125"/>
                                        </p:tgtEl>
                                        <p:attrNameLst>
                                          <p:attrName>style.visibility</p:attrName>
                                        </p:attrNameLst>
                                      </p:cBhvr>
                                      <p:to>
                                        <p:strVal val="visible"/>
                                      </p:to>
                                    </p:set>
                                    <p:anim calcmode="lin" valueType="num">
                                      <p:cBhvr additive="base">
                                        <p:cTn id="19" dur="500" fill="hold"/>
                                        <p:tgtEl>
                                          <p:spTgt spid="5125"/>
                                        </p:tgtEl>
                                        <p:attrNameLst>
                                          <p:attrName>ppt_x</p:attrName>
                                        </p:attrNameLst>
                                      </p:cBhvr>
                                      <p:tavLst>
                                        <p:tav tm="0">
                                          <p:val>
                                            <p:strVal val="0-#ppt_w/2"/>
                                          </p:val>
                                        </p:tav>
                                        <p:tav tm="100000">
                                          <p:val>
                                            <p:strVal val="#ppt_x"/>
                                          </p:val>
                                        </p:tav>
                                      </p:tavLst>
                                    </p:anim>
                                    <p:anim calcmode="lin" valueType="num">
                                      <p:cBhvr additive="base">
                                        <p:cTn id="20" dur="500" fill="hold"/>
                                        <p:tgtEl>
                                          <p:spTgt spid="5125"/>
                                        </p:tgtEl>
                                        <p:attrNameLst>
                                          <p:attrName>ppt_y</p:attrName>
                                        </p:attrNameLst>
                                      </p:cBhvr>
                                      <p:tavLst>
                                        <p:tav tm="0">
                                          <p:val>
                                            <p:strVal val="#ppt_y"/>
                                          </p:val>
                                        </p:tav>
                                        <p:tav tm="100000">
                                          <p:val>
                                            <p:strVal val="#ppt_y"/>
                                          </p:val>
                                        </p:tav>
                                      </p:tavLst>
                                    </p:anim>
                                  </p:childTnLst>
                                </p:cTn>
                              </p:par>
                              <p:par>
                                <p:cTn id="21" presetID="3" presetClass="entr" presetSubtype="10" fill="hold" grpId="0" nodeType="withEffect">
                                  <p:stCondLst>
                                    <p:cond delay="0"/>
                                  </p:stCondLst>
                                  <p:childTnLst>
                                    <p:set>
                                      <p:cBhvr>
                                        <p:cTn id="22" dur="1" fill="hold">
                                          <p:stCondLst>
                                            <p:cond delay="0"/>
                                          </p:stCondLst>
                                        </p:cTn>
                                        <p:tgtEl>
                                          <p:spTgt spid="5124"/>
                                        </p:tgtEl>
                                        <p:attrNameLst>
                                          <p:attrName>style.visibility</p:attrName>
                                        </p:attrNameLst>
                                      </p:cBhvr>
                                      <p:to>
                                        <p:strVal val="visible"/>
                                      </p:to>
                                    </p:set>
                                    <p:animEffect transition="in" filter="blinds(horizontal)">
                                      <p:cBhvr>
                                        <p:cTn id="23" dur="500"/>
                                        <p:tgtEl>
                                          <p:spTgt spid="5124"/>
                                        </p:tgtEl>
                                      </p:cBhvr>
                                    </p:animEffect>
                                  </p:childTnLst>
                                </p:cTn>
                              </p:par>
                            </p:childTnLst>
                          </p:cTn>
                        </p:par>
                        <p:par>
                          <p:cTn id="24" fill="hold">
                            <p:stCondLst>
                              <p:cond delay="1000"/>
                            </p:stCondLst>
                            <p:childTnLst>
                              <p:par>
                                <p:cTn id="25" presetID="3" presetClass="entr" presetSubtype="10" fill="hold" grpId="1" nodeType="afterEffect">
                                  <p:stCondLst>
                                    <p:cond delay="0"/>
                                  </p:stCondLst>
                                  <p:iterate type="lt">
                                    <p:tmPct val="0"/>
                                  </p:iterate>
                                  <p:childTnLst>
                                    <p:set>
                                      <p:cBhvr>
                                        <p:cTn id="26" dur="1" fill="hold">
                                          <p:stCondLst>
                                            <p:cond delay="0"/>
                                          </p:stCondLst>
                                        </p:cTn>
                                        <p:tgtEl>
                                          <p:spTgt spid="5123"/>
                                        </p:tgtEl>
                                        <p:attrNameLst>
                                          <p:attrName>style.visibility</p:attrName>
                                        </p:attrNameLst>
                                      </p:cBhvr>
                                      <p:to>
                                        <p:strVal val="visible"/>
                                      </p:to>
                                    </p:set>
                                    <p:animEffect transition="in" filter="blinds(horizontal)">
                                      <p:cBhvr>
                                        <p:cTn id="27" dur="500"/>
                                        <p:tgtEl>
                                          <p:spTgt spid="51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3" grpId="1"/>
      <p:bldP spid="5124" grpId="0"/>
      <p:bldP spid="5125" grpId="0" bldLvl="0" animBg="1"/>
      <p:bldP spid="7" grpId="0"/>
      <p:bldP spid="8" grpId="0" bldLvl="0" animBg="1"/>
      <p:bldP spid="9" grpId="0" bldLvl="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14"/>
          <p:cNvSpPr/>
          <p:nvPr/>
        </p:nvSpPr>
        <p:spPr>
          <a:xfrm flipV="1">
            <a:off x="2078" y="3845226"/>
            <a:ext cx="4459877" cy="266647"/>
          </a:xfrm>
          <a:custGeom>
            <a:avLst/>
            <a:gdLst/>
            <a:ahLst/>
            <a:cxnLst/>
            <a:rect l="l" t="t" r="r" b="b"/>
            <a:pathLst>
              <a:path w="4571707" h="242218">
                <a:moveTo>
                  <a:pt x="0" y="242218"/>
                </a:moveTo>
                <a:lnTo>
                  <a:pt x="4571707" y="242218"/>
                </a:lnTo>
                <a:lnTo>
                  <a:pt x="4571707" y="0"/>
                </a:lnTo>
                <a:lnTo>
                  <a:pt x="0" y="0"/>
                </a:lnTo>
                <a:close/>
              </a:path>
            </a:pathLst>
          </a:custGeom>
          <a:solidFill>
            <a:schemeClr val="accent3"/>
          </a:solidFill>
          <a:ln>
            <a:noFill/>
          </a:ln>
        </p:spPr>
        <p:style>
          <a:lnRef idx="2">
            <a:schemeClr val="accent5">
              <a:shade val="50000"/>
            </a:schemeClr>
          </a:lnRef>
          <a:fillRef idx="1">
            <a:schemeClr val="accent5"/>
          </a:fillRef>
          <a:effectRef idx="0">
            <a:schemeClr val="accent5"/>
          </a:effectRef>
          <a:fontRef idx="minor">
            <a:schemeClr val="lt1"/>
          </a:fontRef>
        </p:style>
        <p:txBody>
          <a:bodyPr lIns="99220" tIns="49610" rIns="99220" bIns="49610" rtlCol="0" anchor="ctr"/>
          <a:lstStyle/>
          <a:p>
            <a:pPr algn="ctr">
              <a:lnSpc>
                <a:spcPct val="120000"/>
              </a:lnSpc>
            </a:pPr>
            <a:endParaRPr lang="en-US">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5" name="组合 4"/>
          <p:cNvGrpSpPr/>
          <p:nvPr/>
        </p:nvGrpSpPr>
        <p:grpSpPr>
          <a:xfrm>
            <a:off x="3502236" y="3846775"/>
            <a:ext cx="1883484" cy="1882041"/>
            <a:chOff x="3225639" y="4543565"/>
            <a:chExt cx="1735762" cy="1734334"/>
          </a:xfrm>
          <a:solidFill>
            <a:schemeClr val="tx1">
              <a:lumMod val="85000"/>
              <a:lumOff val="15000"/>
            </a:schemeClr>
          </a:solidFill>
        </p:grpSpPr>
        <p:sp>
          <p:nvSpPr>
            <p:cNvPr id="6" name="椭圆 5"/>
            <p:cNvSpPr/>
            <p:nvPr/>
          </p:nvSpPr>
          <p:spPr>
            <a:xfrm flipV="1">
              <a:off x="3225639" y="4543565"/>
              <a:ext cx="1735762" cy="1734334"/>
            </a:xfrm>
            <a:prstGeom prst="ellipse">
              <a:avLst/>
            </a:prstGeom>
            <a:solidFill>
              <a:schemeClr val="accent3"/>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lnSpc>
                  <a:spcPct val="120000"/>
                </a:lnSpc>
              </a:pPr>
              <a:endParaRPr lang="en-US">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 name="椭圆 6"/>
            <p:cNvSpPr/>
            <p:nvPr/>
          </p:nvSpPr>
          <p:spPr>
            <a:xfrm rot="10800000" flipV="1">
              <a:off x="3450403" y="4786205"/>
              <a:ext cx="1284515" cy="1284516"/>
            </a:xfrm>
            <a:prstGeom prst="ellipse">
              <a:avLst/>
            </a:prstGeom>
            <a:solidFill>
              <a:schemeClr val="bg1"/>
            </a:solidFill>
            <a:ln w="25400" cap="flat" cmpd="sng" algn="ctr">
              <a:noFill/>
              <a:prstDash val="solid"/>
            </a:ln>
            <a:effectLst/>
          </p:spPr>
          <p:txBody>
            <a:bodyPr tIns="50619" anchor="ctr" anchorCtr="1"/>
            <a:lstStyle/>
            <a:p>
              <a:pPr lvl="0" algn="ctr">
                <a:lnSpc>
                  <a:spcPct val="120000"/>
                </a:lnSpc>
                <a:defRPr/>
              </a:pPr>
              <a:r>
                <a:rPr lang="en-US" altLang="zh-CN" sz="4360" b="1" kern="0"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rPr>
                <a:t>02</a:t>
              </a:r>
              <a:endParaRPr lang="zh-CN" altLang="en-US" sz="4360" b="1" kern="0"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8" name="矩形 14"/>
          <p:cNvSpPr/>
          <p:nvPr/>
        </p:nvSpPr>
        <p:spPr>
          <a:xfrm>
            <a:off x="2079" y="3271869"/>
            <a:ext cx="7594539" cy="266647"/>
          </a:xfrm>
          <a:custGeom>
            <a:avLst/>
            <a:gdLst/>
            <a:ahLst/>
            <a:cxnLst/>
            <a:rect l="l" t="t" r="r" b="b"/>
            <a:pathLst>
              <a:path w="4571707" h="242218">
                <a:moveTo>
                  <a:pt x="0" y="0"/>
                </a:moveTo>
                <a:lnTo>
                  <a:pt x="4571707" y="0"/>
                </a:lnTo>
                <a:lnTo>
                  <a:pt x="4571707" y="242218"/>
                </a:lnTo>
                <a:lnTo>
                  <a:pt x="0" y="242218"/>
                </a:lnTo>
                <a:close/>
              </a:path>
            </a:pathLst>
          </a:custGeom>
          <a:solidFill>
            <a:schemeClr val="accent1"/>
          </a:solidFill>
          <a:ln>
            <a:noFill/>
          </a:ln>
        </p:spPr>
        <p:style>
          <a:lnRef idx="2">
            <a:schemeClr val="accent6">
              <a:shade val="50000"/>
            </a:schemeClr>
          </a:lnRef>
          <a:fillRef idx="1">
            <a:schemeClr val="accent6"/>
          </a:fillRef>
          <a:effectRef idx="0">
            <a:schemeClr val="accent6"/>
          </a:effectRef>
          <a:fontRef idx="minor">
            <a:schemeClr val="lt1"/>
          </a:fontRef>
        </p:style>
        <p:txBody>
          <a:bodyPr lIns="99220" tIns="49610" rIns="99220" bIns="49610" rtlCol="0" anchor="ctr"/>
          <a:lstStyle/>
          <a:p>
            <a:pPr algn="ctr">
              <a:lnSpc>
                <a:spcPct val="120000"/>
              </a:lnSpc>
            </a:pPr>
            <a:endParaRPr lang="en-US">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9" name="组合 8"/>
          <p:cNvGrpSpPr/>
          <p:nvPr/>
        </p:nvGrpSpPr>
        <p:grpSpPr>
          <a:xfrm>
            <a:off x="6654875" y="1659421"/>
            <a:ext cx="1883484" cy="1883593"/>
            <a:chOff x="6131016" y="674750"/>
            <a:chExt cx="1735762" cy="1735763"/>
          </a:xfrm>
        </p:grpSpPr>
        <p:sp>
          <p:nvSpPr>
            <p:cNvPr id="10" name="椭圆 9"/>
            <p:cNvSpPr/>
            <p:nvPr/>
          </p:nvSpPr>
          <p:spPr>
            <a:xfrm>
              <a:off x="6131016" y="674750"/>
              <a:ext cx="1735762" cy="1735763"/>
            </a:xfrm>
            <a:prstGeom prst="ellipse">
              <a:avLst/>
            </a:prstGeom>
            <a:solidFill>
              <a:schemeClr val="accent1"/>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lnSpc>
                  <a:spcPct val="120000"/>
                </a:lnSpc>
              </a:pPr>
              <a:endParaRPr lang="en-US">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1" name="椭圆 10"/>
            <p:cNvSpPr/>
            <p:nvPr/>
          </p:nvSpPr>
          <p:spPr>
            <a:xfrm>
              <a:off x="6355778" y="899818"/>
              <a:ext cx="1284515" cy="1284516"/>
            </a:xfrm>
            <a:prstGeom prst="ellipse">
              <a:avLst/>
            </a:prstGeom>
            <a:solidFill>
              <a:schemeClr val="bg1"/>
            </a:solidFill>
            <a:ln w="25400" cap="flat" cmpd="sng" algn="ctr">
              <a:noFill/>
              <a:prstDash val="solid"/>
            </a:ln>
            <a:effectLst/>
          </p:spPr>
          <p:txBody>
            <a:bodyPr tIns="50619" anchor="ctr"/>
            <a:lstStyle/>
            <a:p>
              <a:pPr lvl="0" algn="ctr">
                <a:lnSpc>
                  <a:spcPct val="120000"/>
                </a:lnSpc>
                <a:defRPr/>
              </a:pPr>
              <a:r>
                <a:rPr lang="en-US" altLang="zh-CN" sz="4360" b="1" kern="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rPr>
                <a:t>01</a:t>
              </a:r>
              <a:endParaRPr lang="zh-CN" altLang="en-US" sz="4360" b="1" kern="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12" name="矩形 14"/>
          <p:cNvSpPr/>
          <p:nvPr/>
        </p:nvSpPr>
        <p:spPr>
          <a:xfrm flipV="1">
            <a:off x="6616019" y="3845226"/>
            <a:ext cx="6242026" cy="266647"/>
          </a:xfrm>
          <a:custGeom>
            <a:avLst/>
            <a:gdLst/>
            <a:ahLst/>
            <a:cxnLst/>
            <a:rect l="l" t="t" r="r" b="b"/>
            <a:pathLst>
              <a:path w="4571707" h="242218">
                <a:moveTo>
                  <a:pt x="0" y="242218"/>
                </a:moveTo>
                <a:lnTo>
                  <a:pt x="4571707" y="242218"/>
                </a:lnTo>
                <a:lnTo>
                  <a:pt x="4571707" y="0"/>
                </a:lnTo>
                <a:lnTo>
                  <a:pt x="0" y="0"/>
                </a:lnTo>
                <a:close/>
              </a:path>
            </a:pathLst>
          </a:custGeom>
          <a:solidFill>
            <a:schemeClr val="accent2"/>
          </a:solidFill>
          <a:ln>
            <a:noFill/>
          </a:ln>
        </p:spPr>
        <p:style>
          <a:lnRef idx="2">
            <a:schemeClr val="dk1">
              <a:shade val="50000"/>
            </a:schemeClr>
          </a:lnRef>
          <a:fillRef idx="1">
            <a:schemeClr val="dk1"/>
          </a:fillRef>
          <a:effectRef idx="0">
            <a:schemeClr val="dk1"/>
          </a:effectRef>
          <a:fontRef idx="minor">
            <a:schemeClr val="lt1"/>
          </a:fontRef>
        </p:style>
        <p:txBody>
          <a:bodyPr lIns="99220" tIns="49610" rIns="99220" bIns="49610" rtlCol="0" anchor="ctr"/>
          <a:lstStyle/>
          <a:p>
            <a:pPr algn="ctr">
              <a:lnSpc>
                <a:spcPct val="120000"/>
              </a:lnSpc>
            </a:pPr>
            <a:endParaRPr lang="en-US">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13" name="组合 12"/>
          <p:cNvGrpSpPr/>
          <p:nvPr/>
        </p:nvGrpSpPr>
        <p:grpSpPr>
          <a:xfrm>
            <a:off x="5674276" y="3846775"/>
            <a:ext cx="1883484" cy="1882041"/>
            <a:chOff x="5227325" y="4543565"/>
            <a:chExt cx="1735762" cy="1734334"/>
          </a:xfrm>
        </p:grpSpPr>
        <p:sp>
          <p:nvSpPr>
            <p:cNvPr id="14" name="椭圆 13"/>
            <p:cNvSpPr/>
            <p:nvPr/>
          </p:nvSpPr>
          <p:spPr>
            <a:xfrm flipV="1">
              <a:off x="5227325" y="4543565"/>
              <a:ext cx="1735762" cy="1734334"/>
            </a:xfrm>
            <a:prstGeom prst="ellipse">
              <a:avLst/>
            </a:prstGeom>
            <a:solidFill>
              <a:schemeClr val="accent2"/>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lnSpc>
                  <a:spcPct val="120000"/>
                </a:lnSpc>
              </a:pPr>
              <a:endParaRPr lang="en-US">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5" name="椭圆 14"/>
            <p:cNvSpPr/>
            <p:nvPr/>
          </p:nvSpPr>
          <p:spPr>
            <a:xfrm rot="10800000" flipV="1">
              <a:off x="5460802" y="4768780"/>
              <a:ext cx="1284515" cy="1284516"/>
            </a:xfrm>
            <a:prstGeom prst="ellipse">
              <a:avLst/>
            </a:prstGeom>
            <a:solidFill>
              <a:schemeClr val="bg1"/>
            </a:solidFill>
            <a:ln w="25400" cap="flat" cmpd="sng" algn="ctr">
              <a:noFill/>
              <a:prstDash val="solid"/>
            </a:ln>
            <a:effectLst/>
          </p:spPr>
          <p:txBody>
            <a:bodyPr tIns="50619" anchor="ctr"/>
            <a:lstStyle/>
            <a:p>
              <a:pPr lvl="0" algn="ctr">
                <a:lnSpc>
                  <a:spcPct val="120000"/>
                </a:lnSpc>
                <a:defRPr/>
              </a:pPr>
              <a:r>
                <a:rPr lang="en-US" altLang="zh-CN" sz="4360" b="1" kern="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rPr>
                <a:t>03</a:t>
              </a:r>
              <a:endParaRPr lang="zh-CN" altLang="en-US" sz="4360" b="1" kern="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16" name="TextBox 15"/>
          <p:cNvSpPr txBox="1"/>
          <p:nvPr/>
        </p:nvSpPr>
        <p:spPr>
          <a:xfrm>
            <a:off x="1410970" y="1788160"/>
            <a:ext cx="4959350" cy="1483995"/>
          </a:xfrm>
          <a:prstGeom prst="rect">
            <a:avLst/>
          </a:prstGeom>
          <a:noFill/>
        </p:spPr>
        <p:txBody>
          <a:bodyPr wrap="square" lIns="99220" tIns="49610" rIns="99220" bIns="49610" rtlCol="0">
            <a:spAutoFit/>
          </a:bodyPr>
          <a:lstStyle/>
          <a:p>
            <a:pPr algn="l" defTabSz="963930">
              <a:lnSpc>
                <a:spcPct val="100000"/>
              </a:lnSpc>
            </a:pPr>
            <a:r>
              <a:rPr lang="zh-CN" altLang="en-US" sz="1800" dirty="0">
                <a:solidFill>
                  <a:schemeClr val="bg1">
                    <a:lumMod val="65000"/>
                  </a:schemeClr>
                </a:solidFill>
                <a:latin typeface="微软雅黑" panose="020B0503020204020204" pitchFamily="34" charset="-122"/>
                <a:ea typeface="微软雅黑" panose="020B0503020204020204" pitchFamily="34" charset="-122"/>
                <a:cs typeface="+mn-ea"/>
                <a:sym typeface="+mn-ea"/>
              </a:rPr>
              <a:t>由于产品有自动接满的特性，可以充分解放用户的双手，产品可以做到自动感应用户是否将水杯放在水龙头下，不需要用户任何额外的操作，做到简单快捷，提高用户的生活品质，节约宝贵用户的时间。</a:t>
            </a:r>
            <a:endParaRPr lang="zh-CN" altLang="en-US" sz="1800" dirty="0">
              <a:solidFill>
                <a:schemeClr val="bg1">
                  <a:lumMod val="65000"/>
                </a:schemeClr>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18" name="TextBox 17"/>
          <p:cNvSpPr txBox="1"/>
          <p:nvPr/>
        </p:nvSpPr>
        <p:spPr>
          <a:xfrm>
            <a:off x="391160" y="4361180"/>
            <a:ext cx="3111500" cy="1760855"/>
          </a:xfrm>
          <a:prstGeom prst="rect">
            <a:avLst/>
          </a:prstGeom>
          <a:noFill/>
        </p:spPr>
        <p:txBody>
          <a:bodyPr wrap="square" lIns="99220" tIns="49610" rIns="99220" bIns="49610" rtlCol="0">
            <a:spAutoFit/>
          </a:bodyPr>
          <a:lstStyle/>
          <a:p>
            <a:pPr algn="l" defTabSz="963930">
              <a:lnSpc>
                <a:spcPct val="100000"/>
              </a:lnSpc>
            </a:pPr>
            <a:r>
              <a:rPr lang="zh-CN" altLang="en-US" sz="1800" dirty="0">
                <a:solidFill>
                  <a:schemeClr val="bg1">
                    <a:lumMod val="65000"/>
                  </a:schemeClr>
                </a:solidFill>
                <a:latin typeface="微软雅黑" panose="020B0503020204020204" pitchFamily="34" charset="-122"/>
                <a:ea typeface="微软雅黑" panose="020B0503020204020204" pitchFamily="34" charset="-122"/>
                <a:cs typeface="+mn-ea"/>
                <a:sym typeface="+mn-ea"/>
              </a:rPr>
              <a:t>对于粗心的用户，他们可能会存在接水忘记关水龙头的情况，造成是自愿的大量浪费，自止水的功能就可以避免这种浪费情况的发生，从而节约了宝贵的水资源。</a:t>
            </a:r>
            <a:endParaRPr lang="zh-CN" altLang="en-US" sz="1800" dirty="0">
              <a:solidFill>
                <a:schemeClr val="bg1">
                  <a:lumMod val="65000"/>
                </a:schemeClr>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20" name="TextBox 19"/>
          <p:cNvSpPr txBox="1"/>
          <p:nvPr/>
        </p:nvSpPr>
        <p:spPr>
          <a:xfrm>
            <a:off x="7788275" y="4361180"/>
            <a:ext cx="4708525" cy="1760855"/>
          </a:xfrm>
          <a:prstGeom prst="rect">
            <a:avLst/>
          </a:prstGeom>
          <a:noFill/>
        </p:spPr>
        <p:txBody>
          <a:bodyPr wrap="square" lIns="99220" tIns="49610" rIns="99220" bIns="49610" rtlCol="0">
            <a:spAutoFit/>
          </a:bodyPr>
          <a:lstStyle/>
          <a:p>
            <a:pPr algn="l" defTabSz="963930">
              <a:lnSpc>
                <a:spcPct val="100000"/>
              </a:lnSpc>
            </a:pPr>
            <a:r>
              <a:rPr lang="zh-CN" altLang="en-US" sz="1800" dirty="0">
                <a:solidFill>
                  <a:schemeClr val="bg1">
                    <a:lumMod val="65000"/>
                  </a:schemeClr>
                </a:solidFill>
                <a:latin typeface="微软雅黑" panose="020B0503020204020204" pitchFamily="34" charset="-122"/>
                <a:ea typeface="微软雅黑" panose="020B0503020204020204" pitchFamily="34" charset="-122"/>
                <a:cs typeface="+mn-ea"/>
                <a:sym typeface="+mn-ea"/>
              </a:rPr>
              <a:t>使用传统水龙头时，用户需要用手去控制水龙头的阀门，然而某些用户在接热水时没有及时关闭水龙头，可能会存在热水烫伤用户的情况，而水龙头采用全自动的控制方式，系统实时稳定，避免了用户关闭水龙头不及时的情况，从而保障了用户的安全。</a:t>
            </a:r>
            <a:endParaRPr lang="zh-CN" altLang="en-US" sz="1800" dirty="0">
              <a:solidFill>
                <a:schemeClr val="bg1">
                  <a:lumMod val="65000"/>
                </a:schemeClr>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22" name="矩形 21"/>
          <p:cNvSpPr/>
          <p:nvPr/>
        </p:nvSpPr>
        <p:spPr>
          <a:xfrm>
            <a:off x="354" y="228285"/>
            <a:ext cx="225016" cy="5866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6434" tIns="48217" rIns="96434" bIns="48217" rtlCol="0" anchor="ctr"/>
          <a:lstStyle/>
          <a:p>
            <a:pPr algn="ctr" defTabSz="963930"/>
            <a:endParaRPr lang="zh-CN" altLang="en-US" sz="1970">
              <a:solidFill>
                <a:srgbClr val="E7E6E6">
                  <a:lumMod val="50000"/>
                </a:srgbClr>
              </a:solidFill>
              <a:ea typeface="微软雅黑" panose="020B0503020204020204" pitchFamily="34" charset="-122"/>
              <a:cs typeface="+mn-ea"/>
              <a:sym typeface="+mn-lt"/>
            </a:endParaRPr>
          </a:p>
        </p:txBody>
      </p:sp>
      <p:sp>
        <p:nvSpPr>
          <p:cNvPr id="23" name="文本框 22"/>
          <p:cNvSpPr txBox="1"/>
          <p:nvPr/>
        </p:nvSpPr>
        <p:spPr>
          <a:xfrm>
            <a:off x="392023" y="266575"/>
            <a:ext cx="1371600" cy="553720"/>
          </a:xfrm>
          <a:prstGeom prst="rect">
            <a:avLst/>
          </a:prstGeom>
          <a:noFill/>
        </p:spPr>
        <p:txBody>
          <a:bodyPr wrap="none" lIns="0" tIns="0" rIns="0" bIns="0" rtlCol="0">
            <a:spAutoFit/>
          </a:bodyPr>
          <a:lstStyle/>
          <a:p>
            <a:pPr defTabSz="963930"/>
            <a:r>
              <a:rPr lang="zh-CN" altLang="en-US" sz="3600" dirty="0">
                <a:solidFill>
                  <a:schemeClr val="bg1">
                    <a:lumMod val="65000"/>
                  </a:schemeClr>
                </a:solidFill>
                <a:latin typeface="微软雅黑" panose="020B0503020204020204" pitchFamily="34" charset="-122"/>
                <a:ea typeface="微软雅黑" panose="020B0503020204020204" pitchFamily="34" charset="-122"/>
                <a:cs typeface="+mn-ea"/>
                <a:sym typeface="+mn-lt"/>
              </a:rPr>
              <a:t>创新点</a:t>
            </a:r>
            <a:endParaRPr lang="zh-CN" altLang="en-US" sz="3600" dirty="0">
              <a:solidFill>
                <a:schemeClr val="bg1">
                  <a:lumMod val="65000"/>
                </a:schemeClr>
              </a:solidFill>
              <a:latin typeface="微软雅黑" panose="020B0503020204020204" pitchFamily="34" charset="-122"/>
              <a:ea typeface="微软雅黑" panose="020B0503020204020204" pitchFamily="34" charset="-122"/>
              <a:cs typeface="+mn-ea"/>
              <a:sym typeface="+mn-lt"/>
            </a:endParaRPr>
          </a:p>
        </p:txBody>
      </p:sp>
    </p:spTree>
  </p:cSld>
  <p:clrMapOvr>
    <a:masterClrMapping/>
  </p:clrMapOvr>
  <p:transition spd="slow">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Text Box 3"/>
          <p:cNvSpPr>
            <a:spLocks noChangeArrowheads="1"/>
          </p:cNvSpPr>
          <p:nvPr/>
        </p:nvSpPr>
        <p:spPr bwMode="auto">
          <a:xfrm>
            <a:off x="3229084" y="3350938"/>
            <a:ext cx="3840480" cy="1198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none" anchor="ctr">
            <a:spAutoFit/>
          </a:bodyPr>
          <a:lstStyle/>
          <a:p>
            <a:pPr algn="r"/>
            <a:r>
              <a:rPr lang="zh-CN" altLang="x-none" sz="7200" dirty="0">
                <a:solidFill>
                  <a:schemeClr val="accent1"/>
                </a:solidFill>
                <a:latin typeface="Arial" panose="020B0604020202020204" pitchFamily="34" charset="0"/>
                <a:ea typeface="微软雅黑" panose="020B0503020204020204" pitchFamily="34" charset="-122"/>
                <a:sym typeface="Arial" panose="020B0604020202020204" pitchFamily="34" charset="0"/>
              </a:rPr>
              <a:t>研究意义</a:t>
            </a:r>
            <a:endParaRPr lang="zh-CN" altLang="x-none" sz="7200" dirty="0">
              <a:solidFill>
                <a:schemeClr val="accent1"/>
              </a:solidFill>
              <a:latin typeface="Arial" panose="020B0604020202020204" pitchFamily="34" charset="0"/>
              <a:ea typeface="微软雅黑" panose="020B0503020204020204" pitchFamily="34" charset="-122"/>
              <a:sym typeface="Arial" panose="020B0604020202020204" pitchFamily="34" charset="0"/>
            </a:endParaRPr>
          </a:p>
        </p:txBody>
      </p:sp>
      <p:sp>
        <p:nvSpPr>
          <p:cNvPr id="5124" name="矩形 10"/>
          <p:cNvSpPr>
            <a:spLocks noChangeArrowheads="1"/>
          </p:cNvSpPr>
          <p:nvPr/>
        </p:nvSpPr>
        <p:spPr bwMode="auto">
          <a:xfrm>
            <a:off x="1564749" y="2544460"/>
            <a:ext cx="3660775"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r"/>
            <a:r>
              <a:rPr lang="zh-CN" altLang="en-US" sz="2000" dirty="0">
                <a:solidFill>
                  <a:schemeClr val="accent1"/>
                </a:solidFill>
                <a:latin typeface="Arial" panose="020B0604020202020204" pitchFamily="34" charset="0"/>
                <a:ea typeface="微软雅黑" panose="020B0503020204020204" pitchFamily="34" charset="-122"/>
                <a:sym typeface="Arial" panose="020B0604020202020204" pitchFamily="34" charset="0"/>
              </a:rPr>
              <a:t>Hebei University of Technology</a:t>
            </a:r>
            <a:endParaRPr lang="zh-CN" altLang="en-US" sz="2000" dirty="0">
              <a:solidFill>
                <a:schemeClr val="accent1"/>
              </a:solidFill>
              <a:latin typeface="Arial" panose="020B0604020202020204" pitchFamily="34" charset="0"/>
              <a:ea typeface="微软雅黑" panose="020B0503020204020204" pitchFamily="34" charset="-122"/>
              <a:sym typeface="Arial" panose="020B0604020202020204" pitchFamily="34" charset="0"/>
            </a:endParaRPr>
          </a:p>
        </p:txBody>
      </p:sp>
      <p:sp>
        <p:nvSpPr>
          <p:cNvPr id="5125" name="直接连接符 11"/>
          <p:cNvSpPr>
            <a:spLocks noChangeShapeType="1"/>
          </p:cNvSpPr>
          <p:nvPr/>
        </p:nvSpPr>
        <p:spPr bwMode="auto">
          <a:xfrm>
            <a:off x="1564714" y="2943331"/>
            <a:ext cx="5504850" cy="1675"/>
          </a:xfrm>
          <a:prstGeom prst="line">
            <a:avLst/>
          </a:prstGeom>
          <a:noFill/>
          <a:ln w="6350" cap="flat" cmpd="sng">
            <a:solidFill>
              <a:schemeClr val="accent1"/>
            </a:solidFill>
            <a:bevel/>
          </a:ln>
          <a:extLst>
            <a:ext uri="{909E8E84-426E-40DD-AFC4-6F175D3DCCD1}">
              <a14:hiddenFill xmlns:a14="http://schemas.microsoft.com/office/drawing/2010/main">
                <a:noFill/>
              </a14:hiddenFill>
            </a:ext>
          </a:extLst>
        </p:spPr>
        <p:txBody>
          <a:bodyPr/>
          <a:lstStyle/>
          <a:p>
            <a:endParaRPr lang="zh-CN" altLang="en-US" sz="2000">
              <a:solidFill>
                <a:schemeClr val="accent1"/>
              </a:solidFill>
              <a:latin typeface="Arial" panose="020B0604020202020204" pitchFamily="34" charset="0"/>
              <a:ea typeface="微软雅黑" panose="020B0503020204020204" pitchFamily="34" charset="-122"/>
              <a:sym typeface="Arial" panose="020B0604020202020204" pitchFamily="34" charset="0"/>
            </a:endParaRPr>
          </a:p>
        </p:txBody>
      </p:sp>
      <p:sp>
        <p:nvSpPr>
          <p:cNvPr id="7" name="Text Box 3"/>
          <p:cNvSpPr>
            <a:spLocks noChangeArrowheads="1"/>
          </p:cNvSpPr>
          <p:nvPr/>
        </p:nvSpPr>
        <p:spPr bwMode="auto">
          <a:xfrm>
            <a:off x="7293470" y="1614540"/>
            <a:ext cx="3420110" cy="3769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none" anchor="ctr">
            <a:spAutoFit/>
          </a:bodyPr>
          <a:lstStyle/>
          <a:p>
            <a:r>
              <a:rPr lang="en-US" sz="23900" dirty="0">
                <a:solidFill>
                  <a:schemeClr val="accent2"/>
                </a:solidFill>
                <a:latin typeface="Impact" panose="020B0806030902050204" pitchFamily="34" charset="0"/>
                <a:ea typeface="微软雅黑" panose="020B0503020204020204" pitchFamily="34" charset="-122"/>
                <a:sym typeface="Arial" panose="020B0604020202020204" pitchFamily="34" charset="0"/>
              </a:rPr>
              <a:t>03</a:t>
            </a:r>
            <a:endParaRPr lang="zh-CN" altLang="en-US" sz="23900" b="1" dirty="0">
              <a:solidFill>
                <a:schemeClr val="accent2"/>
              </a:solidFill>
              <a:latin typeface="Impact" panose="020B0806030902050204" pitchFamily="34" charset="0"/>
              <a:ea typeface="微软雅黑" panose="020B0503020204020204" pitchFamily="34" charset="-122"/>
              <a:sym typeface="Arial" panose="020B0604020202020204" pitchFamily="34" charset="0"/>
            </a:endParaRPr>
          </a:p>
        </p:txBody>
      </p:sp>
      <p:sp>
        <p:nvSpPr>
          <p:cNvPr id="8" name="Freeform 6"/>
          <p:cNvSpPr/>
          <p:nvPr/>
        </p:nvSpPr>
        <p:spPr bwMode="auto">
          <a:xfrm>
            <a:off x="0" y="4091804"/>
            <a:ext cx="5265494" cy="3140846"/>
          </a:xfrm>
          <a:custGeom>
            <a:avLst/>
            <a:gdLst>
              <a:gd name="T0" fmla="*/ 0 w 2348"/>
              <a:gd name="T1" fmla="*/ 0 h 1407"/>
              <a:gd name="T2" fmla="*/ 2348 w 2348"/>
              <a:gd name="T3" fmla="*/ 1407 h 1407"/>
              <a:gd name="T4" fmla="*/ 0 w 2348"/>
              <a:gd name="T5" fmla="*/ 1407 h 1407"/>
              <a:gd name="T6" fmla="*/ 0 w 2348"/>
              <a:gd name="T7" fmla="*/ 0 h 1407"/>
            </a:gdLst>
            <a:ahLst/>
            <a:cxnLst>
              <a:cxn ang="0">
                <a:pos x="T0" y="T1"/>
              </a:cxn>
              <a:cxn ang="0">
                <a:pos x="T2" y="T3"/>
              </a:cxn>
              <a:cxn ang="0">
                <a:pos x="T4" y="T5"/>
              </a:cxn>
              <a:cxn ang="0">
                <a:pos x="T6" y="T7"/>
              </a:cxn>
            </a:cxnLst>
            <a:rect l="0" t="0" r="r" b="b"/>
            <a:pathLst>
              <a:path w="2348" h="1407">
                <a:moveTo>
                  <a:pt x="0" y="0"/>
                </a:moveTo>
                <a:lnTo>
                  <a:pt x="2348" y="1407"/>
                </a:lnTo>
                <a:lnTo>
                  <a:pt x="0" y="1407"/>
                </a:lnTo>
                <a:lnTo>
                  <a:pt x="0" y="0"/>
                </a:lnTo>
                <a:close/>
              </a:path>
            </a:pathLst>
          </a:custGeom>
          <a:blipFill dpi="0" rotWithShape="1">
            <a:blip r:embed="rId1" cstate="print"/>
            <a:srcRect/>
            <a:stretch>
              <a:fillRect/>
            </a:stretch>
          </a:blipFill>
          <a:ln w="0">
            <a:noFill/>
            <a:prstDash val="solid"/>
            <a:round/>
          </a:ln>
        </p:spPr>
        <p:txBody>
          <a:bodyPr vert="horz" wrap="square" lIns="128580" tIns="64290" rIns="128580" bIns="6429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9" name="Freeform 7"/>
          <p:cNvSpPr/>
          <p:nvPr/>
        </p:nvSpPr>
        <p:spPr bwMode="auto">
          <a:xfrm>
            <a:off x="2984828" y="4640949"/>
            <a:ext cx="9873922" cy="2591700"/>
          </a:xfrm>
          <a:custGeom>
            <a:avLst/>
            <a:gdLst>
              <a:gd name="T0" fmla="*/ 4403 w 4403"/>
              <a:gd name="T1" fmla="*/ 0 h 1161"/>
              <a:gd name="T2" fmla="*/ 4403 w 4403"/>
              <a:gd name="T3" fmla="*/ 1161 h 1161"/>
              <a:gd name="T4" fmla="*/ 0 w 4403"/>
              <a:gd name="T5" fmla="*/ 1161 h 1161"/>
              <a:gd name="T6" fmla="*/ 4403 w 4403"/>
              <a:gd name="T7" fmla="*/ 0 h 1161"/>
            </a:gdLst>
            <a:ahLst/>
            <a:cxnLst>
              <a:cxn ang="0">
                <a:pos x="T0" y="T1"/>
              </a:cxn>
              <a:cxn ang="0">
                <a:pos x="T2" y="T3"/>
              </a:cxn>
              <a:cxn ang="0">
                <a:pos x="T4" y="T5"/>
              </a:cxn>
              <a:cxn ang="0">
                <a:pos x="T6" y="T7"/>
              </a:cxn>
            </a:cxnLst>
            <a:rect l="0" t="0" r="r" b="b"/>
            <a:pathLst>
              <a:path w="4403" h="1161">
                <a:moveTo>
                  <a:pt x="4403" y="0"/>
                </a:moveTo>
                <a:lnTo>
                  <a:pt x="4403" y="1161"/>
                </a:lnTo>
                <a:lnTo>
                  <a:pt x="0" y="1161"/>
                </a:lnTo>
                <a:lnTo>
                  <a:pt x="4403" y="0"/>
                </a:lnTo>
                <a:close/>
              </a:path>
            </a:pathLst>
          </a:custGeom>
          <a:blipFill dpi="0" rotWithShape="1">
            <a:blip r:embed="rId2" cstate="print"/>
            <a:srcRect/>
            <a:stretch>
              <a:fillRect/>
            </a:stretch>
          </a:blipFill>
          <a:ln w="0">
            <a:noFill/>
            <a:prstDash val="solid"/>
            <a:round/>
          </a:ln>
        </p:spPr>
        <p:txBody>
          <a:bodyPr vert="horz" wrap="square" lIns="128580" tIns="64290" rIns="128580" bIns="6429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500" fill="hold"/>
                                        <p:tgtEl>
                                          <p:spTgt spid="9"/>
                                        </p:tgtEl>
                                        <p:attrNameLst>
                                          <p:attrName>ppt_x</p:attrName>
                                        </p:attrNameLst>
                                      </p:cBhvr>
                                      <p:tavLst>
                                        <p:tav tm="0">
                                          <p:val>
                                            <p:strVal val="1+#ppt_w/2"/>
                                          </p:val>
                                        </p:tav>
                                        <p:tav tm="100000">
                                          <p:val>
                                            <p:strVal val="#ppt_x"/>
                                          </p:val>
                                        </p:tav>
                                      </p:tavLst>
                                    </p:anim>
                                    <p:anim calcmode="lin" valueType="num">
                                      <p:cBhvr additive="base">
                                        <p:cTn id="13" dur="500" fill="hold"/>
                                        <p:tgtEl>
                                          <p:spTgt spid="9"/>
                                        </p:tgtEl>
                                        <p:attrNameLst>
                                          <p:attrName>ppt_y</p:attrName>
                                        </p:attrNameLst>
                                      </p:cBhvr>
                                      <p:tavLst>
                                        <p:tav tm="0">
                                          <p:val>
                                            <p:strVal val="#ppt_y"/>
                                          </p:val>
                                        </p:tav>
                                        <p:tav tm="100000">
                                          <p:val>
                                            <p:strVal val="#ppt_y"/>
                                          </p:val>
                                        </p:tav>
                                      </p:tavLst>
                                    </p:anim>
                                  </p:childTnLst>
                                </p:cTn>
                              </p:par>
                              <p:par>
                                <p:cTn id="14" presetID="14" presetClass="entr" presetSubtype="1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randombar(horizontal)">
                                      <p:cBhvr>
                                        <p:cTn id="16" dur="500"/>
                                        <p:tgtEl>
                                          <p:spTgt spid="7"/>
                                        </p:tgtEl>
                                      </p:cBhvr>
                                    </p:animEffect>
                                  </p:childTnLst>
                                </p:cTn>
                              </p:par>
                              <p:par>
                                <p:cTn id="17" presetID="2" presetClass="entr" presetSubtype="8" fill="hold" grpId="0" nodeType="withEffect">
                                  <p:stCondLst>
                                    <p:cond delay="0"/>
                                  </p:stCondLst>
                                  <p:childTnLst>
                                    <p:set>
                                      <p:cBhvr>
                                        <p:cTn id="18" dur="1" fill="hold">
                                          <p:stCondLst>
                                            <p:cond delay="0"/>
                                          </p:stCondLst>
                                        </p:cTn>
                                        <p:tgtEl>
                                          <p:spTgt spid="5125"/>
                                        </p:tgtEl>
                                        <p:attrNameLst>
                                          <p:attrName>style.visibility</p:attrName>
                                        </p:attrNameLst>
                                      </p:cBhvr>
                                      <p:to>
                                        <p:strVal val="visible"/>
                                      </p:to>
                                    </p:set>
                                    <p:anim calcmode="lin" valueType="num">
                                      <p:cBhvr additive="base">
                                        <p:cTn id="19" dur="500" fill="hold"/>
                                        <p:tgtEl>
                                          <p:spTgt spid="5125"/>
                                        </p:tgtEl>
                                        <p:attrNameLst>
                                          <p:attrName>ppt_x</p:attrName>
                                        </p:attrNameLst>
                                      </p:cBhvr>
                                      <p:tavLst>
                                        <p:tav tm="0">
                                          <p:val>
                                            <p:strVal val="0-#ppt_w/2"/>
                                          </p:val>
                                        </p:tav>
                                        <p:tav tm="100000">
                                          <p:val>
                                            <p:strVal val="#ppt_x"/>
                                          </p:val>
                                        </p:tav>
                                      </p:tavLst>
                                    </p:anim>
                                    <p:anim calcmode="lin" valueType="num">
                                      <p:cBhvr additive="base">
                                        <p:cTn id="20" dur="500" fill="hold"/>
                                        <p:tgtEl>
                                          <p:spTgt spid="5125"/>
                                        </p:tgtEl>
                                        <p:attrNameLst>
                                          <p:attrName>ppt_y</p:attrName>
                                        </p:attrNameLst>
                                      </p:cBhvr>
                                      <p:tavLst>
                                        <p:tav tm="0">
                                          <p:val>
                                            <p:strVal val="#ppt_y"/>
                                          </p:val>
                                        </p:tav>
                                        <p:tav tm="100000">
                                          <p:val>
                                            <p:strVal val="#ppt_y"/>
                                          </p:val>
                                        </p:tav>
                                      </p:tavLst>
                                    </p:anim>
                                  </p:childTnLst>
                                </p:cTn>
                              </p:par>
                              <p:par>
                                <p:cTn id="21" presetID="3" presetClass="entr" presetSubtype="10" fill="hold" grpId="0" nodeType="withEffect">
                                  <p:stCondLst>
                                    <p:cond delay="0"/>
                                  </p:stCondLst>
                                  <p:childTnLst>
                                    <p:set>
                                      <p:cBhvr>
                                        <p:cTn id="22" dur="1" fill="hold">
                                          <p:stCondLst>
                                            <p:cond delay="0"/>
                                          </p:stCondLst>
                                        </p:cTn>
                                        <p:tgtEl>
                                          <p:spTgt spid="5124"/>
                                        </p:tgtEl>
                                        <p:attrNameLst>
                                          <p:attrName>style.visibility</p:attrName>
                                        </p:attrNameLst>
                                      </p:cBhvr>
                                      <p:to>
                                        <p:strVal val="visible"/>
                                      </p:to>
                                    </p:set>
                                    <p:animEffect transition="in" filter="blinds(horizontal)">
                                      <p:cBhvr>
                                        <p:cTn id="23" dur="500"/>
                                        <p:tgtEl>
                                          <p:spTgt spid="5124"/>
                                        </p:tgtEl>
                                      </p:cBhvr>
                                    </p:animEffect>
                                  </p:childTnLst>
                                </p:cTn>
                              </p:par>
                            </p:childTnLst>
                          </p:cTn>
                        </p:par>
                        <p:par>
                          <p:cTn id="24" fill="hold">
                            <p:stCondLst>
                              <p:cond delay="1000"/>
                            </p:stCondLst>
                            <p:childTnLst>
                              <p:par>
                                <p:cTn id="25" presetID="3" presetClass="entr" presetSubtype="10" fill="hold" grpId="1" nodeType="afterEffect">
                                  <p:stCondLst>
                                    <p:cond delay="0"/>
                                  </p:stCondLst>
                                  <p:iterate type="lt">
                                    <p:tmPct val="0"/>
                                  </p:iterate>
                                  <p:childTnLst>
                                    <p:set>
                                      <p:cBhvr>
                                        <p:cTn id="26" dur="1" fill="hold">
                                          <p:stCondLst>
                                            <p:cond delay="0"/>
                                          </p:stCondLst>
                                        </p:cTn>
                                        <p:tgtEl>
                                          <p:spTgt spid="5123"/>
                                        </p:tgtEl>
                                        <p:attrNameLst>
                                          <p:attrName>style.visibility</p:attrName>
                                        </p:attrNameLst>
                                      </p:cBhvr>
                                      <p:to>
                                        <p:strVal val="visible"/>
                                      </p:to>
                                    </p:set>
                                    <p:animEffect transition="in" filter="blinds(horizontal)">
                                      <p:cBhvr>
                                        <p:cTn id="27" dur="500"/>
                                        <p:tgtEl>
                                          <p:spTgt spid="51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3" grpId="1"/>
      <p:bldP spid="5124" grpId="0"/>
      <p:bldP spid="5125" grpId="0" bldLvl="0" animBg="1"/>
      <p:bldP spid="7" grpId="0"/>
      <p:bldP spid="8" grpId="0" bldLvl="0" animBg="1"/>
      <p:bldP spid="9" grpId="0" bldLvl="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Freeform 7"/>
          <p:cNvSpPr>
            <a:spLocks noChangeArrowheads="1"/>
          </p:cNvSpPr>
          <p:nvPr/>
        </p:nvSpPr>
        <p:spPr bwMode="auto">
          <a:xfrm>
            <a:off x="5576684" y="1984815"/>
            <a:ext cx="1459844" cy="1287965"/>
          </a:xfrm>
          <a:custGeom>
            <a:avLst/>
            <a:gdLst>
              <a:gd name="T0" fmla="*/ 2684 w 2684"/>
              <a:gd name="T1" fmla="*/ 2365 h 2365"/>
              <a:gd name="T2" fmla="*/ 1342 w 2684"/>
              <a:gd name="T3" fmla="*/ 0 h 2365"/>
              <a:gd name="T4" fmla="*/ 0 w 2684"/>
              <a:gd name="T5" fmla="*/ 2365 h 2365"/>
              <a:gd name="T6" fmla="*/ 2684 w 2684"/>
              <a:gd name="T7" fmla="*/ 2365 h 2365"/>
              <a:gd name="T8" fmla="*/ 0 60000 65536"/>
              <a:gd name="T9" fmla="*/ 0 60000 65536"/>
              <a:gd name="T10" fmla="*/ 0 60000 65536"/>
              <a:gd name="T11" fmla="*/ 0 60000 65536"/>
              <a:gd name="T12" fmla="*/ 0 w 2684"/>
              <a:gd name="T13" fmla="*/ 0 h 2365"/>
              <a:gd name="T14" fmla="*/ 2684 w 2684"/>
              <a:gd name="T15" fmla="*/ 2365 h 2365"/>
            </a:gdLst>
            <a:ahLst/>
            <a:cxnLst>
              <a:cxn ang="T8">
                <a:pos x="T0" y="T1"/>
              </a:cxn>
              <a:cxn ang="T9">
                <a:pos x="T2" y="T3"/>
              </a:cxn>
              <a:cxn ang="T10">
                <a:pos x="T4" y="T5"/>
              </a:cxn>
              <a:cxn ang="T11">
                <a:pos x="T6" y="T7"/>
              </a:cxn>
            </a:cxnLst>
            <a:rect l="T12" t="T13" r="T14" b="T15"/>
            <a:pathLst>
              <a:path w="2684" h="2365">
                <a:moveTo>
                  <a:pt x="2684" y="2365"/>
                </a:moveTo>
                <a:lnTo>
                  <a:pt x="1342" y="0"/>
                </a:lnTo>
                <a:lnTo>
                  <a:pt x="0" y="2365"/>
                </a:lnTo>
                <a:lnTo>
                  <a:pt x="2684" y="2365"/>
                </a:lnTo>
                <a:close/>
              </a:path>
            </a:pathLst>
          </a:custGeom>
          <a:solidFill>
            <a:schemeClr val="accent1"/>
          </a:solidFill>
          <a:ln>
            <a:noFill/>
          </a:ln>
        </p:spPr>
        <p:txBody>
          <a:bodyPr/>
          <a:lstStyle/>
          <a:p>
            <a:pPr>
              <a:lnSpc>
                <a:spcPct val="120000"/>
              </a:lnSpc>
            </a:pPr>
            <a:endParaRPr lang="zh-CN" altLang="zh-CN" sz="1600">
              <a:solidFill>
                <a:srgbClr val="00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3" name="Freeform 8"/>
          <p:cNvSpPr>
            <a:spLocks noChangeArrowheads="1"/>
          </p:cNvSpPr>
          <p:nvPr/>
        </p:nvSpPr>
        <p:spPr bwMode="auto">
          <a:xfrm>
            <a:off x="4130233" y="3272779"/>
            <a:ext cx="1446451" cy="1392879"/>
          </a:xfrm>
          <a:custGeom>
            <a:avLst/>
            <a:gdLst>
              <a:gd name="T0" fmla="*/ 2664 w 2664"/>
              <a:gd name="T1" fmla="*/ 0 h 2553"/>
              <a:gd name="T2" fmla="*/ 0 w 2664"/>
              <a:gd name="T3" fmla="*/ 546 h 2553"/>
              <a:gd name="T4" fmla="*/ 1835 w 2664"/>
              <a:gd name="T5" fmla="*/ 2553 h 2553"/>
              <a:gd name="T6" fmla="*/ 2664 w 2664"/>
              <a:gd name="T7" fmla="*/ 0 h 2553"/>
              <a:gd name="T8" fmla="*/ 0 60000 65536"/>
              <a:gd name="T9" fmla="*/ 0 60000 65536"/>
              <a:gd name="T10" fmla="*/ 0 60000 65536"/>
              <a:gd name="T11" fmla="*/ 0 60000 65536"/>
              <a:gd name="T12" fmla="*/ 0 w 2664"/>
              <a:gd name="T13" fmla="*/ 0 h 2553"/>
              <a:gd name="T14" fmla="*/ 2664 w 2664"/>
              <a:gd name="T15" fmla="*/ 2553 h 2553"/>
            </a:gdLst>
            <a:ahLst/>
            <a:cxnLst>
              <a:cxn ang="T8">
                <a:pos x="T0" y="T1"/>
              </a:cxn>
              <a:cxn ang="T9">
                <a:pos x="T2" y="T3"/>
              </a:cxn>
              <a:cxn ang="T10">
                <a:pos x="T4" y="T5"/>
              </a:cxn>
              <a:cxn ang="T11">
                <a:pos x="T6" y="T7"/>
              </a:cxn>
            </a:cxnLst>
            <a:rect l="T12" t="T13" r="T14" b="T15"/>
            <a:pathLst>
              <a:path w="2664" h="2553">
                <a:moveTo>
                  <a:pt x="2664" y="0"/>
                </a:moveTo>
                <a:lnTo>
                  <a:pt x="0" y="546"/>
                </a:lnTo>
                <a:lnTo>
                  <a:pt x="1835" y="2553"/>
                </a:lnTo>
                <a:lnTo>
                  <a:pt x="2664" y="0"/>
                </a:lnTo>
                <a:close/>
              </a:path>
            </a:pathLst>
          </a:custGeom>
          <a:solidFill>
            <a:schemeClr val="accent5"/>
          </a:solidFill>
          <a:ln>
            <a:noFill/>
          </a:ln>
        </p:spPr>
        <p:txBody>
          <a:bodyPr/>
          <a:lstStyle/>
          <a:p>
            <a:pPr>
              <a:lnSpc>
                <a:spcPct val="120000"/>
              </a:lnSpc>
            </a:pPr>
            <a:endParaRPr lang="zh-CN" altLang="zh-CN" sz="1600">
              <a:solidFill>
                <a:srgbClr val="00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4" name="Freeform 9"/>
          <p:cNvSpPr>
            <a:spLocks noChangeArrowheads="1"/>
          </p:cNvSpPr>
          <p:nvPr/>
        </p:nvSpPr>
        <p:spPr bwMode="auto">
          <a:xfrm>
            <a:off x="4960604" y="4665659"/>
            <a:ext cx="1343770" cy="1468772"/>
          </a:xfrm>
          <a:custGeom>
            <a:avLst/>
            <a:gdLst>
              <a:gd name="T0" fmla="*/ 305 w 2476"/>
              <a:gd name="T1" fmla="*/ 0 h 2702"/>
              <a:gd name="T2" fmla="*/ 0 w 2476"/>
              <a:gd name="T3" fmla="*/ 2702 h 2702"/>
              <a:gd name="T4" fmla="*/ 2476 w 2476"/>
              <a:gd name="T5" fmla="*/ 1578 h 2702"/>
              <a:gd name="T6" fmla="*/ 305 w 2476"/>
              <a:gd name="T7" fmla="*/ 0 h 2702"/>
              <a:gd name="T8" fmla="*/ 0 60000 65536"/>
              <a:gd name="T9" fmla="*/ 0 60000 65536"/>
              <a:gd name="T10" fmla="*/ 0 60000 65536"/>
              <a:gd name="T11" fmla="*/ 0 60000 65536"/>
              <a:gd name="T12" fmla="*/ 0 w 2476"/>
              <a:gd name="T13" fmla="*/ 0 h 2702"/>
              <a:gd name="T14" fmla="*/ 2476 w 2476"/>
              <a:gd name="T15" fmla="*/ 2702 h 2702"/>
            </a:gdLst>
            <a:ahLst/>
            <a:cxnLst>
              <a:cxn ang="T8">
                <a:pos x="T0" y="T1"/>
              </a:cxn>
              <a:cxn ang="T9">
                <a:pos x="T2" y="T3"/>
              </a:cxn>
              <a:cxn ang="T10">
                <a:pos x="T4" y="T5"/>
              </a:cxn>
              <a:cxn ang="T11">
                <a:pos x="T6" y="T7"/>
              </a:cxn>
            </a:cxnLst>
            <a:rect l="T12" t="T13" r="T14" b="T15"/>
            <a:pathLst>
              <a:path w="2476" h="2702">
                <a:moveTo>
                  <a:pt x="305" y="0"/>
                </a:moveTo>
                <a:lnTo>
                  <a:pt x="0" y="2702"/>
                </a:lnTo>
                <a:lnTo>
                  <a:pt x="2476" y="1578"/>
                </a:lnTo>
                <a:lnTo>
                  <a:pt x="305" y="0"/>
                </a:lnTo>
                <a:close/>
              </a:path>
            </a:pathLst>
          </a:custGeom>
          <a:solidFill>
            <a:schemeClr val="accent4"/>
          </a:solidFill>
          <a:ln>
            <a:noFill/>
          </a:ln>
        </p:spPr>
        <p:txBody>
          <a:bodyPr/>
          <a:lstStyle/>
          <a:p>
            <a:pPr>
              <a:lnSpc>
                <a:spcPct val="120000"/>
              </a:lnSpc>
            </a:pPr>
            <a:endParaRPr lang="zh-CN" altLang="zh-CN" sz="1600">
              <a:solidFill>
                <a:srgbClr val="00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5" name="Freeform 10"/>
          <p:cNvSpPr>
            <a:spLocks noChangeArrowheads="1"/>
          </p:cNvSpPr>
          <p:nvPr/>
        </p:nvSpPr>
        <p:spPr bwMode="auto">
          <a:xfrm>
            <a:off x="6304374" y="4665659"/>
            <a:ext cx="1348235" cy="1468772"/>
          </a:xfrm>
          <a:custGeom>
            <a:avLst/>
            <a:gdLst>
              <a:gd name="T0" fmla="*/ 0 w 2476"/>
              <a:gd name="T1" fmla="*/ 1578 h 2702"/>
              <a:gd name="T2" fmla="*/ 2476 w 2476"/>
              <a:gd name="T3" fmla="*/ 2702 h 2702"/>
              <a:gd name="T4" fmla="*/ 2172 w 2476"/>
              <a:gd name="T5" fmla="*/ 0 h 2702"/>
              <a:gd name="T6" fmla="*/ 0 w 2476"/>
              <a:gd name="T7" fmla="*/ 1578 h 2702"/>
              <a:gd name="T8" fmla="*/ 0 60000 65536"/>
              <a:gd name="T9" fmla="*/ 0 60000 65536"/>
              <a:gd name="T10" fmla="*/ 0 60000 65536"/>
              <a:gd name="T11" fmla="*/ 0 60000 65536"/>
              <a:gd name="T12" fmla="*/ 0 w 2476"/>
              <a:gd name="T13" fmla="*/ 0 h 2702"/>
              <a:gd name="T14" fmla="*/ 2476 w 2476"/>
              <a:gd name="T15" fmla="*/ 2702 h 2702"/>
            </a:gdLst>
            <a:ahLst/>
            <a:cxnLst>
              <a:cxn ang="T8">
                <a:pos x="T0" y="T1"/>
              </a:cxn>
              <a:cxn ang="T9">
                <a:pos x="T2" y="T3"/>
              </a:cxn>
              <a:cxn ang="T10">
                <a:pos x="T4" y="T5"/>
              </a:cxn>
              <a:cxn ang="T11">
                <a:pos x="T6" y="T7"/>
              </a:cxn>
            </a:cxnLst>
            <a:rect l="T12" t="T13" r="T14" b="T15"/>
            <a:pathLst>
              <a:path w="2476" h="2702">
                <a:moveTo>
                  <a:pt x="0" y="1578"/>
                </a:moveTo>
                <a:lnTo>
                  <a:pt x="2476" y="2702"/>
                </a:lnTo>
                <a:lnTo>
                  <a:pt x="2172" y="0"/>
                </a:lnTo>
                <a:lnTo>
                  <a:pt x="0" y="1578"/>
                </a:lnTo>
                <a:close/>
              </a:path>
            </a:pathLst>
          </a:custGeom>
          <a:solidFill>
            <a:schemeClr val="accent3"/>
          </a:solidFill>
          <a:ln>
            <a:noFill/>
          </a:ln>
        </p:spPr>
        <p:txBody>
          <a:bodyPr/>
          <a:lstStyle/>
          <a:p>
            <a:pPr>
              <a:lnSpc>
                <a:spcPct val="120000"/>
              </a:lnSpc>
            </a:pPr>
            <a:endParaRPr lang="zh-CN" altLang="zh-CN" sz="1600">
              <a:solidFill>
                <a:srgbClr val="00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6" name="Freeform 11"/>
          <p:cNvSpPr>
            <a:spLocks noChangeArrowheads="1"/>
          </p:cNvSpPr>
          <p:nvPr/>
        </p:nvSpPr>
        <p:spPr bwMode="auto">
          <a:xfrm>
            <a:off x="7036527" y="3272779"/>
            <a:ext cx="1446451" cy="1392879"/>
          </a:xfrm>
          <a:custGeom>
            <a:avLst/>
            <a:gdLst>
              <a:gd name="T0" fmla="*/ 830 w 2664"/>
              <a:gd name="T1" fmla="*/ 2553 h 2553"/>
              <a:gd name="T2" fmla="*/ 2664 w 2664"/>
              <a:gd name="T3" fmla="*/ 546 h 2553"/>
              <a:gd name="T4" fmla="*/ 0 w 2664"/>
              <a:gd name="T5" fmla="*/ 0 h 2553"/>
              <a:gd name="T6" fmla="*/ 830 w 2664"/>
              <a:gd name="T7" fmla="*/ 2553 h 2553"/>
              <a:gd name="T8" fmla="*/ 0 60000 65536"/>
              <a:gd name="T9" fmla="*/ 0 60000 65536"/>
              <a:gd name="T10" fmla="*/ 0 60000 65536"/>
              <a:gd name="T11" fmla="*/ 0 60000 65536"/>
              <a:gd name="T12" fmla="*/ 0 w 2664"/>
              <a:gd name="T13" fmla="*/ 0 h 2553"/>
              <a:gd name="T14" fmla="*/ 2664 w 2664"/>
              <a:gd name="T15" fmla="*/ 2553 h 2553"/>
            </a:gdLst>
            <a:ahLst/>
            <a:cxnLst>
              <a:cxn ang="T8">
                <a:pos x="T0" y="T1"/>
              </a:cxn>
              <a:cxn ang="T9">
                <a:pos x="T2" y="T3"/>
              </a:cxn>
              <a:cxn ang="T10">
                <a:pos x="T4" y="T5"/>
              </a:cxn>
              <a:cxn ang="T11">
                <a:pos x="T6" y="T7"/>
              </a:cxn>
            </a:cxnLst>
            <a:rect l="T12" t="T13" r="T14" b="T15"/>
            <a:pathLst>
              <a:path w="2664" h="2553">
                <a:moveTo>
                  <a:pt x="830" y="2553"/>
                </a:moveTo>
                <a:lnTo>
                  <a:pt x="2664" y="546"/>
                </a:lnTo>
                <a:lnTo>
                  <a:pt x="0" y="0"/>
                </a:lnTo>
                <a:lnTo>
                  <a:pt x="830" y="2553"/>
                </a:lnTo>
                <a:close/>
              </a:path>
            </a:pathLst>
          </a:custGeom>
          <a:solidFill>
            <a:schemeClr val="accent2"/>
          </a:solidFill>
          <a:ln>
            <a:noFill/>
          </a:ln>
        </p:spPr>
        <p:txBody>
          <a:bodyPr/>
          <a:lstStyle/>
          <a:p>
            <a:pPr>
              <a:lnSpc>
                <a:spcPct val="120000"/>
              </a:lnSpc>
            </a:pPr>
            <a:endParaRPr lang="zh-CN" altLang="zh-CN" sz="1600">
              <a:solidFill>
                <a:srgbClr val="00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7" name="矩形 7"/>
          <p:cNvSpPr>
            <a:spLocks noChangeArrowheads="1"/>
          </p:cNvSpPr>
          <p:nvPr/>
        </p:nvSpPr>
        <p:spPr bwMode="auto">
          <a:xfrm>
            <a:off x="6052139" y="2574110"/>
            <a:ext cx="502240" cy="469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lnSpc>
                <a:spcPct val="120000"/>
              </a:lnSpc>
            </a:pPr>
            <a:r>
              <a:rPr lang="en-US" altLang="zh-CN" sz="280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01</a:t>
            </a:r>
            <a:endParaRPr lang="zh-CN" altLang="en-US" sz="280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8" name="矩形 8"/>
          <p:cNvSpPr>
            <a:spLocks noChangeArrowheads="1"/>
          </p:cNvSpPr>
          <p:nvPr/>
        </p:nvSpPr>
        <p:spPr bwMode="auto">
          <a:xfrm>
            <a:off x="7402605" y="3536179"/>
            <a:ext cx="502240" cy="469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lnSpc>
                <a:spcPct val="120000"/>
              </a:lnSpc>
            </a:pPr>
            <a:r>
              <a:rPr lang="en-US" altLang="zh-CN" sz="280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02</a:t>
            </a:r>
            <a:endParaRPr lang="zh-CN" altLang="en-US" sz="280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9" name="矩形 9"/>
          <p:cNvSpPr>
            <a:spLocks noChangeArrowheads="1"/>
          </p:cNvSpPr>
          <p:nvPr/>
        </p:nvSpPr>
        <p:spPr bwMode="auto">
          <a:xfrm>
            <a:off x="6898133" y="5138882"/>
            <a:ext cx="502240" cy="469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lnSpc>
                <a:spcPct val="120000"/>
              </a:lnSpc>
            </a:pPr>
            <a:r>
              <a:rPr lang="en-US" altLang="zh-CN" sz="280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03</a:t>
            </a:r>
            <a:endParaRPr lang="zh-CN" altLang="en-US" sz="280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0" name="矩形 10"/>
          <p:cNvSpPr>
            <a:spLocks noChangeArrowheads="1"/>
          </p:cNvSpPr>
          <p:nvPr/>
        </p:nvSpPr>
        <p:spPr bwMode="auto">
          <a:xfrm>
            <a:off x="5128018" y="5158971"/>
            <a:ext cx="502240" cy="469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lnSpc>
                <a:spcPct val="120000"/>
              </a:lnSpc>
            </a:pPr>
            <a:r>
              <a:rPr lang="en-US" altLang="zh-CN" sz="280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04</a:t>
            </a:r>
            <a:endParaRPr lang="zh-CN" altLang="en-US" sz="280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1" name="矩形 11"/>
          <p:cNvSpPr>
            <a:spLocks noChangeArrowheads="1"/>
          </p:cNvSpPr>
          <p:nvPr/>
        </p:nvSpPr>
        <p:spPr bwMode="auto">
          <a:xfrm>
            <a:off x="4708368" y="3549571"/>
            <a:ext cx="502240" cy="469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lnSpc>
                <a:spcPct val="120000"/>
              </a:lnSpc>
            </a:pPr>
            <a:r>
              <a:rPr lang="en-US" altLang="zh-CN" sz="28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05</a:t>
            </a:r>
            <a:endParaRPr lang="zh-CN" altLang="en-US" sz="28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2" name="TextBox 12"/>
          <p:cNvSpPr>
            <a:spLocks noChangeArrowheads="1"/>
          </p:cNvSpPr>
          <p:nvPr/>
        </p:nvSpPr>
        <p:spPr bwMode="auto">
          <a:xfrm>
            <a:off x="6789420" y="369570"/>
            <a:ext cx="4232910" cy="19926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lnSpc>
                <a:spcPct val="120000"/>
              </a:lnSpc>
            </a:pPr>
            <a:r>
              <a:rPr lang="zh-CN" altLang="en-US" sz="1800" dirty="0">
                <a:solidFill>
                  <a:schemeClr val="bg1">
                    <a:lumMod val="65000"/>
                  </a:schemeClr>
                </a:solidFill>
                <a:latin typeface="Arial" panose="020B0604020202020204" pitchFamily="34" charset="0"/>
                <a:ea typeface="微软雅黑" panose="020B0503020204020204" pitchFamily="34" charset="-122"/>
                <a:cs typeface="+mn-ea"/>
                <a:sym typeface="+mn-ea"/>
              </a:rPr>
              <a:t>由于我们的产品有自动接满的特性，可以充分解放用户的双手，我们的产品可以做到自动感应用户是否将水杯放在水龙头下，不需要用户任何额外的操作，做到简单快捷，提高用户的生活品质，节约宝贵用户的时间</a:t>
            </a:r>
            <a:endParaRPr lang="zh-CN" altLang="en-US" sz="18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3" name="TextBox 13"/>
          <p:cNvSpPr>
            <a:spLocks noChangeArrowheads="1"/>
          </p:cNvSpPr>
          <p:nvPr/>
        </p:nvSpPr>
        <p:spPr bwMode="auto">
          <a:xfrm>
            <a:off x="8863330" y="2541270"/>
            <a:ext cx="3205480" cy="19926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lnSpc>
                <a:spcPct val="120000"/>
              </a:lnSpc>
            </a:pPr>
            <a:r>
              <a:rPr lang="zh-CN" altLang="en-US" sz="1800" dirty="0">
                <a:solidFill>
                  <a:schemeClr val="bg1">
                    <a:lumMod val="65000"/>
                  </a:schemeClr>
                </a:solidFill>
                <a:latin typeface="Arial" panose="020B0604020202020204" pitchFamily="34" charset="0"/>
                <a:ea typeface="微软雅黑" panose="020B0503020204020204" pitchFamily="34" charset="-122"/>
                <a:cs typeface="+mn-ea"/>
                <a:sym typeface="+mn-ea"/>
              </a:rPr>
              <a:t>对于粗心的用户，他们可能会存在接水忘记关水龙头的情况，造成是自愿的大量浪费，此时，自止水的功能就可以避免这种浪费情况的发生，从而节约了宝贵的水资源。</a:t>
            </a:r>
            <a:endParaRPr lang="zh-CN" altLang="en-US" sz="1800" dirty="0">
              <a:solidFill>
                <a:schemeClr val="bg1">
                  <a:lumMod val="65000"/>
                </a:schemeClr>
              </a:solidFill>
              <a:latin typeface="Arial" panose="020B0604020202020204" pitchFamily="34" charset="0"/>
              <a:ea typeface="微软雅黑" panose="020B0503020204020204" pitchFamily="34" charset="-122"/>
              <a:cs typeface="+mn-ea"/>
            </a:endParaRPr>
          </a:p>
        </p:txBody>
      </p:sp>
      <p:sp>
        <p:nvSpPr>
          <p:cNvPr id="44" name="TextBox 14"/>
          <p:cNvSpPr>
            <a:spLocks noChangeArrowheads="1"/>
          </p:cNvSpPr>
          <p:nvPr/>
        </p:nvSpPr>
        <p:spPr bwMode="auto">
          <a:xfrm>
            <a:off x="826135" y="4071620"/>
            <a:ext cx="3709035" cy="2656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lnSpc>
                <a:spcPct val="120000"/>
              </a:lnSpc>
            </a:pPr>
            <a:r>
              <a:rPr lang="zh-CN" altLang="en-US" sz="1800" dirty="0">
                <a:solidFill>
                  <a:schemeClr val="bg1">
                    <a:lumMod val="65000"/>
                  </a:schemeClr>
                </a:solidFill>
                <a:latin typeface="Arial" panose="020B0604020202020204" pitchFamily="34" charset="0"/>
                <a:ea typeface="微软雅黑" panose="020B0503020204020204" pitchFamily="34" charset="-122"/>
                <a:cs typeface="+mn-ea"/>
                <a:sym typeface="+mn-ea"/>
              </a:rPr>
              <a:t>使用传统水龙头时，用户需要用手去控制水龙头的阀门，然而某些用户在接热水时没有及时关闭水龙头，可能会存在热水烫伤用户的情况，而我们的水龙头采用全自动的控制方式，系统实时稳定，避免了用户关闭水龙头不及时的情况，从而保障了用户的安全。</a:t>
            </a:r>
            <a:endParaRPr lang="zh-CN" altLang="en-US" sz="1800" dirty="0">
              <a:solidFill>
                <a:schemeClr val="bg1">
                  <a:lumMod val="65000"/>
                </a:schemeClr>
              </a:solidFill>
              <a:latin typeface="Arial" panose="020B0604020202020204" pitchFamily="34" charset="0"/>
              <a:ea typeface="微软雅黑" panose="020B0503020204020204" pitchFamily="34" charset="-122"/>
              <a:cs typeface="+mn-ea"/>
            </a:endParaRPr>
          </a:p>
        </p:txBody>
      </p:sp>
      <p:sp>
        <p:nvSpPr>
          <p:cNvPr id="45" name="TextBox 15"/>
          <p:cNvSpPr>
            <a:spLocks noChangeArrowheads="1"/>
          </p:cNvSpPr>
          <p:nvPr/>
        </p:nvSpPr>
        <p:spPr bwMode="auto">
          <a:xfrm>
            <a:off x="8206105" y="4665980"/>
            <a:ext cx="2815590" cy="166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lnSpc>
                <a:spcPct val="120000"/>
              </a:lnSpc>
            </a:pPr>
            <a:r>
              <a:rPr lang="zh-CN" altLang="en-US" sz="1800" dirty="0">
                <a:solidFill>
                  <a:schemeClr val="bg1">
                    <a:lumMod val="65000"/>
                  </a:schemeClr>
                </a:solidFill>
                <a:latin typeface="Arial" panose="020B0604020202020204" pitchFamily="34" charset="0"/>
                <a:ea typeface="微软雅黑" panose="020B0503020204020204" pitchFamily="34" charset="-122"/>
                <a:cs typeface="+mn-ea"/>
                <a:sym typeface="+mn-ea"/>
              </a:rPr>
              <a:t>我们采用自动感应的开启方式，避免了用户需要用手去打开开关，消除了水被污染的隐患，我们做到了方便卫生。</a:t>
            </a:r>
            <a:endParaRPr lang="zh-CN" altLang="en-US" sz="1800" dirty="0">
              <a:solidFill>
                <a:schemeClr val="bg1">
                  <a:lumMod val="65000"/>
                </a:schemeClr>
              </a:solidFill>
              <a:latin typeface="Arial" panose="020B0604020202020204" pitchFamily="34" charset="0"/>
              <a:ea typeface="微软雅黑" panose="020B0503020204020204" pitchFamily="34" charset="-122"/>
              <a:cs typeface="+mn-ea"/>
            </a:endParaRPr>
          </a:p>
        </p:txBody>
      </p:sp>
      <p:sp>
        <p:nvSpPr>
          <p:cNvPr id="46" name="TextBox 16"/>
          <p:cNvSpPr>
            <a:spLocks noChangeArrowheads="1"/>
          </p:cNvSpPr>
          <p:nvPr/>
        </p:nvSpPr>
        <p:spPr bwMode="auto">
          <a:xfrm>
            <a:off x="2220595" y="718820"/>
            <a:ext cx="3129915" cy="23247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lnSpc>
                <a:spcPct val="120000"/>
              </a:lnSpc>
            </a:pPr>
            <a:r>
              <a:rPr lang="zh-CN" altLang="en-US" sz="1800" dirty="0">
                <a:solidFill>
                  <a:schemeClr val="bg1">
                    <a:lumMod val="65000"/>
                  </a:schemeClr>
                </a:solidFill>
                <a:latin typeface="Arial" panose="020B0604020202020204" pitchFamily="34" charset="0"/>
                <a:ea typeface="微软雅黑" panose="020B0503020204020204" pitchFamily="34" charset="-122"/>
                <a:cs typeface="+mn-ea"/>
                <a:sym typeface="+mn-ea"/>
              </a:rPr>
              <a:t>当前市面上的功能相对齐全的水龙头价格较高，很难在公共场合大批量使用，这也是这种水龙头不能大量普及的原因。我们要尽可能降低做到降低成本同时提高性能，这就需要我们进行更深一步的研究。</a:t>
            </a:r>
            <a:endParaRPr lang="zh-CN" altLang="en-US" sz="18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2" name="TextBox 22"/>
          <p:cNvSpPr>
            <a:spLocks noChangeArrowheads="1"/>
          </p:cNvSpPr>
          <p:nvPr/>
        </p:nvSpPr>
        <p:spPr bwMode="auto">
          <a:xfrm>
            <a:off x="5796537" y="3980458"/>
            <a:ext cx="1039671" cy="664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lnSpc>
                <a:spcPct val="120000"/>
              </a:lnSpc>
            </a:pPr>
            <a:r>
              <a:rPr lang="zh-CN" altLang="en-US" sz="18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智能自满水龙头</a:t>
            </a:r>
            <a:endParaRPr lang="zh-CN" altLang="en-US" sz="18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3" name="矩形 22"/>
          <p:cNvSpPr/>
          <p:nvPr/>
        </p:nvSpPr>
        <p:spPr>
          <a:xfrm>
            <a:off x="354" y="228285"/>
            <a:ext cx="225016" cy="5866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6434" tIns="48217" rIns="96434" bIns="48217" rtlCol="0" anchor="ctr"/>
          <a:lstStyle/>
          <a:p>
            <a:pPr algn="ctr" defTabSz="963930"/>
            <a:endParaRPr lang="zh-CN" altLang="en-US" sz="1970">
              <a:solidFill>
                <a:srgbClr val="E7E6E6">
                  <a:lumMod val="50000"/>
                </a:srgbClr>
              </a:solidFill>
              <a:ea typeface="微软雅黑" panose="020B0503020204020204" pitchFamily="34" charset="-122"/>
              <a:cs typeface="+mn-ea"/>
              <a:sym typeface="+mn-lt"/>
            </a:endParaRPr>
          </a:p>
        </p:txBody>
      </p:sp>
      <p:sp>
        <p:nvSpPr>
          <p:cNvPr id="24" name="文本框 23"/>
          <p:cNvSpPr txBox="1"/>
          <p:nvPr/>
        </p:nvSpPr>
        <p:spPr>
          <a:xfrm>
            <a:off x="392023" y="266575"/>
            <a:ext cx="1828800" cy="553720"/>
          </a:xfrm>
          <a:prstGeom prst="rect">
            <a:avLst/>
          </a:prstGeom>
          <a:noFill/>
        </p:spPr>
        <p:txBody>
          <a:bodyPr wrap="none" lIns="0" tIns="0" rIns="0" bIns="0" rtlCol="0">
            <a:spAutoFit/>
          </a:bodyPr>
          <a:lstStyle/>
          <a:p>
            <a:pPr defTabSz="963930"/>
            <a:r>
              <a:rPr lang="zh-CN" altLang="en-US" sz="3600" dirty="0">
                <a:solidFill>
                  <a:schemeClr val="bg1">
                    <a:lumMod val="65000"/>
                  </a:schemeClr>
                </a:solidFill>
                <a:latin typeface="微软雅黑" panose="020B0503020204020204" pitchFamily="34" charset="-122"/>
                <a:ea typeface="微软雅黑" panose="020B0503020204020204" pitchFamily="34" charset="-122"/>
                <a:cs typeface="+mn-ea"/>
                <a:sym typeface="+mn-lt"/>
              </a:rPr>
              <a:t>研究意义</a:t>
            </a:r>
            <a:endParaRPr lang="zh-CN" altLang="en-US" sz="3600" dirty="0">
              <a:solidFill>
                <a:schemeClr val="bg1">
                  <a:lumMod val="65000"/>
                </a:schemeClr>
              </a:solidFill>
              <a:latin typeface="微软雅黑" panose="020B0503020204020204" pitchFamily="34" charset="-122"/>
              <a:ea typeface="微软雅黑" panose="020B0503020204020204" pitchFamily="34" charset="-122"/>
              <a:cs typeface="+mn-ea"/>
              <a:sym typeface="+mn-lt"/>
            </a:endParaRPr>
          </a:p>
        </p:txBody>
      </p:sp>
    </p:spTree>
  </p:cSld>
  <p:clrMapOvr>
    <a:masterClrMapping/>
  </p:clrMapOvr>
  <p:transition spd="slow">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Text Box 3"/>
          <p:cNvSpPr>
            <a:spLocks noChangeArrowheads="1"/>
          </p:cNvSpPr>
          <p:nvPr/>
        </p:nvSpPr>
        <p:spPr bwMode="auto">
          <a:xfrm>
            <a:off x="1400284" y="3350938"/>
            <a:ext cx="5669280" cy="1198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none" anchor="ctr">
            <a:spAutoFit/>
          </a:bodyPr>
          <a:lstStyle/>
          <a:p>
            <a:pPr algn="r"/>
            <a:r>
              <a:rPr lang="zh-CN" altLang="x-none" sz="7200" dirty="0">
                <a:solidFill>
                  <a:schemeClr val="accent1"/>
                </a:solidFill>
                <a:latin typeface="Arial" panose="020B0604020202020204" pitchFamily="34" charset="0"/>
                <a:ea typeface="微软雅黑" panose="020B0503020204020204" pitchFamily="34" charset="-122"/>
                <a:sym typeface="Arial" panose="020B0604020202020204" pitchFamily="34" charset="0"/>
              </a:rPr>
              <a:t>项目情况介绍</a:t>
            </a:r>
            <a:endParaRPr lang="zh-CN" altLang="x-none" sz="7200" dirty="0">
              <a:solidFill>
                <a:schemeClr val="accent1"/>
              </a:solidFill>
              <a:latin typeface="Arial" panose="020B0604020202020204" pitchFamily="34" charset="0"/>
              <a:ea typeface="微软雅黑" panose="020B0503020204020204" pitchFamily="34" charset="-122"/>
              <a:sym typeface="Arial" panose="020B0604020202020204" pitchFamily="34" charset="0"/>
            </a:endParaRPr>
          </a:p>
        </p:txBody>
      </p:sp>
      <p:sp>
        <p:nvSpPr>
          <p:cNvPr id="5124" name="矩形 10"/>
          <p:cNvSpPr>
            <a:spLocks noChangeArrowheads="1"/>
          </p:cNvSpPr>
          <p:nvPr/>
        </p:nvSpPr>
        <p:spPr bwMode="auto">
          <a:xfrm>
            <a:off x="1564749" y="2544460"/>
            <a:ext cx="3660775"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r"/>
            <a:r>
              <a:rPr lang="zh-CN" altLang="en-US" sz="2000" dirty="0">
                <a:solidFill>
                  <a:schemeClr val="accent1"/>
                </a:solidFill>
                <a:latin typeface="Arial" panose="020B0604020202020204" pitchFamily="34" charset="0"/>
                <a:ea typeface="微软雅黑" panose="020B0503020204020204" pitchFamily="34" charset="-122"/>
                <a:sym typeface="Arial" panose="020B0604020202020204" pitchFamily="34" charset="0"/>
              </a:rPr>
              <a:t>Hebei University of Technology</a:t>
            </a:r>
            <a:endParaRPr lang="zh-CN" altLang="en-US" sz="2000" dirty="0">
              <a:solidFill>
                <a:schemeClr val="accent1"/>
              </a:solidFill>
              <a:latin typeface="Arial" panose="020B0604020202020204" pitchFamily="34" charset="0"/>
              <a:ea typeface="微软雅黑" panose="020B0503020204020204" pitchFamily="34" charset="-122"/>
              <a:sym typeface="Arial" panose="020B0604020202020204" pitchFamily="34" charset="0"/>
            </a:endParaRPr>
          </a:p>
        </p:txBody>
      </p:sp>
      <p:sp>
        <p:nvSpPr>
          <p:cNvPr id="5125" name="直接连接符 11"/>
          <p:cNvSpPr>
            <a:spLocks noChangeShapeType="1"/>
          </p:cNvSpPr>
          <p:nvPr/>
        </p:nvSpPr>
        <p:spPr bwMode="auto">
          <a:xfrm>
            <a:off x="1564714" y="2943331"/>
            <a:ext cx="5504850" cy="1675"/>
          </a:xfrm>
          <a:prstGeom prst="line">
            <a:avLst/>
          </a:prstGeom>
          <a:noFill/>
          <a:ln w="6350" cap="flat" cmpd="sng">
            <a:solidFill>
              <a:schemeClr val="accent1"/>
            </a:solidFill>
            <a:bevel/>
          </a:ln>
          <a:extLst>
            <a:ext uri="{909E8E84-426E-40DD-AFC4-6F175D3DCCD1}">
              <a14:hiddenFill xmlns:a14="http://schemas.microsoft.com/office/drawing/2010/main">
                <a:noFill/>
              </a14:hiddenFill>
            </a:ext>
          </a:extLst>
        </p:spPr>
        <p:txBody>
          <a:bodyPr/>
          <a:lstStyle/>
          <a:p>
            <a:endParaRPr lang="zh-CN" altLang="en-US" sz="2000">
              <a:solidFill>
                <a:schemeClr val="accent1"/>
              </a:solidFill>
              <a:latin typeface="Arial" panose="020B0604020202020204" pitchFamily="34" charset="0"/>
              <a:ea typeface="微软雅黑" panose="020B0503020204020204" pitchFamily="34" charset="-122"/>
              <a:sym typeface="Arial" panose="020B0604020202020204" pitchFamily="34" charset="0"/>
            </a:endParaRPr>
          </a:p>
        </p:txBody>
      </p:sp>
      <p:sp>
        <p:nvSpPr>
          <p:cNvPr id="7" name="Text Box 3"/>
          <p:cNvSpPr>
            <a:spLocks noChangeArrowheads="1"/>
          </p:cNvSpPr>
          <p:nvPr/>
        </p:nvSpPr>
        <p:spPr bwMode="auto">
          <a:xfrm>
            <a:off x="7293470" y="1614540"/>
            <a:ext cx="3326765" cy="3769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none" anchor="ctr">
            <a:spAutoFit/>
          </a:bodyPr>
          <a:lstStyle/>
          <a:p>
            <a:r>
              <a:rPr lang="en-US" sz="23900" dirty="0">
                <a:solidFill>
                  <a:schemeClr val="accent2"/>
                </a:solidFill>
                <a:latin typeface="Impact" panose="020B0806030902050204" pitchFamily="34" charset="0"/>
                <a:ea typeface="微软雅黑" panose="020B0503020204020204" pitchFamily="34" charset="-122"/>
                <a:sym typeface="Arial" panose="020B0604020202020204" pitchFamily="34" charset="0"/>
              </a:rPr>
              <a:t>04</a:t>
            </a:r>
            <a:endParaRPr lang="zh-CN" altLang="en-US" sz="23900" b="1" dirty="0">
              <a:solidFill>
                <a:schemeClr val="accent2"/>
              </a:solidFill>
              <a:latin typeface="Impact" panose="020B0806030902050204" pitchFamily="34" charset="0"/>
              <a:ea typeface="微软雅黑" panose="020B0503020204020204" pitchFamily="34" charset="-122"/>
              <a:sym typeface="Arial" panose="020B0604020202020204" pitchFamily="34" charset="0"/>
            </a:endParaRPr>
          </a:p>
        </p:txBody>
      </p:sp>
      <p:sp>
        <p:nvSpPr>
          <p:cNvPr id="8" name="Freeform 6"/>
          <p:cNvSpPr/>
          <p:nvPr/>
        </p:nvSpPr>
        <p:spPr bwMode="auto">
          <a:xfrm>
            <a:off x="0" y="4091804"/>
            <a:ext cx="5265494" cy="3140846"/>
          </a:xfrm>
          <a:custGeom>
            <a:avLst/>
            <a:gdLst>
              <a:gd name="T0" fmla="*/ 0 w 2348"/>
              <a:gd name="T1" fmla="*/ 0 h 1407"/>
              <a:gd name="T2" fmla="*/ 2348 w 2348"/>
              <a:gd name="T3" fmla="*/ 1407 h 1407"/>
              <a:gd name="T4" fmla="*/ 0 w 2348"/>
              <a:gd name="T5" fmla="*/ 1407 h 1407"/>
              <a:gd name="T6" fmla="*/ 0 w 2348"/>
              <a:gd name="T7" fmla="*/ 0 h 1407"/>
            </a:gdLst>
            <a:ahLst/>
            <a:cxnLst>
              <a:cxn ang="0">
                <a:pos x="T0" y="T1"/>
              </a:cxn>
              <a:cxn ang="0">
                <a:pos x="T2" y="T3"/>
              </a:cxn>
              <a:cxn ang="0">
                <a:pos x="T4" y="T5"/>
              </a:cxn>
              <a:cxn ang="0">
                <a:pos x="T6" y="T7"/>
              </a:cxn>
            </a:cxnLst>
            <a:rect l="0" t="0" r="r" b="b"/>
            <a:pathLst>
              <a:path w="2348" h="1407">
                <a:moveTo>
                  <a:pt x="0" y="0"/>
                </a:moveTo>
                <a:lnTo>
                  <a:pt x="2348" y="1407"/>
                </a:lnTo>
                <a:lnTo>
                  <a:pt x="0" y="1407"/>
                </a:lnTo>
                <a:lnTo>
                  <a:pt x="0" y="0"/>
                </a:lnTo>
                <a:close/>
              </a:path>
            </a:pathLst>
          </a:custGeom>
          <a:blipFill dpi="0" rotWithShape="1">
            <a:blip r:embed="rId1" cstate="print"/>
            <a:srcRect/>
            <a:stretch>
              <a:fillRect/>
            </a:stretch>
          </a:blipFill>
          <a:ln w="0">
            <a:noFill/>
            <a:prstDash val="solid"/>
            <a:round/>
          </a:ln>
        </p:spPr>
        <p:txBody>
          <a:bodyPr vert="horz" wrap="square" lIns="128580" tIns="64290" rIns="128580" bIns="6429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9" name="Freeform 7"/>
          <p:cNvSpPr/>
          <p:nvPr/>
        </p:nvSpPr>
        <p:spPr bwMode="auto">
          <a:xfrm>
            <a:off x="2984828" y="4640949"/>
            <a:ext cx="9873922" cy="2591700"/>
          </a:xfrm>
          <a:custGeom>
            <a:avLst/>
            <a:gdLst>
              <a:gd name="T0" fmla="*/ 4403 w 4403"/>
              <a:gd name="T1" fmla="*/ 0 h 1161"/>
              <a:gd name="T2" fmla="*/ 4403 w 4403"/>
              <a:gd name="T3" fmla="*/ 1161 h 1161"/>
              <a:gd name="T4" fmla="*/ 0 w 4403"/>
              <a:gd name="T5" fmla="*/ 1161 h 1161"/>
              <a:gd name="T6" fmla="*/ 4403 w 4403"/>
              <a:gd name="T7" fmla="*/ 0 h 1161"/>
            </a:gdLst>
            <a:ahLst/>
            <a:cxnLst>
              <a:cxn ang="0">
                <a:pos x="T0" y="T1"/>
              </a:cxn>
              <a:cxn ang="0">
                <a:pos x="T2" y="T3"/>
              </a:cxn>
              <a:cxn ang="0">
                <a:pos x="T4" y="T5"/>
              </a:cxn>
              <a:cxn ang="0">
                <a:pos x="T6" y="T7"/>
              </a:cxn>
            </a:cxnLst>
            <a:rect l="0" t="0" r="r" b="b"/>
            <a:pathLst>
              <a:path w="4403" h="1161">
                <a:moveTo>
                  <a:pt x="4403" y="0"/>
                </a:moveTo>
                <a:lnTo>
                  <a:pt x="4403" y="1161"/>
                </a:lnTo>
                <a:lnTo>
                  <a:pt x="0" y="1161"/>
                </a:lnTo>
                <a:lnTo>
                  <a:pt x="4403" y="0"/>
                </a:lnTo>
                <a:close/>
              </a:path>
            </a:pathLst>
          </a:custGeom>
          <a:blipFill dpi="0" rotWithShape="1">
            <a:blip r:embed="rId2" cstate="print"/>
            <a:srcRect/>
            <a:stretch>
              <a:fillRect/>
            </a:stretch>
          </a:blipFill>
          <a:ln w="0">
            <a:noFill/>
            <a:prstDash val="solid"/>
            <a:round/>
          </a:ln>
        </p:spPr>
        <p:txBody>
          <a:bodyPr vert="horz" wrap="square" lIns="128580" tIns="64290" rIns="128580" bIns="6429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500" fill="hold"/>
                                        <p:tgtEl>
                                          <p:spTgt spid="9"/>
                                        </p:tgtEl>
                                        <p:attrNameLst>
                                          <p:attrName>ppt_x</p:attrName>
                                        </p:attrNameLst>
                                      </p:cBhvr>
                                      <p:tavLst>
                                        <p:tav tm="0">
                                          <p:val>
                                            <p:strVal val="1+#ppt_w/2"/>
                                          </p:val>
                                        </p:tav>
                                        <p:tav tm="100000">
                                          <p:val>
                                            <p:strVal val="#ppt_x"/>
                                          </p:val>
                                        </p:tav>
                                      </p:tavLst>
                                    </p:anim>
                                    <p:anim calcmode="lin" valueType="num">
                                      <p:cBhvr additive="base">
                                        <p:cTn id="13" dur="500" fill="hold"/>
                                        <p:tgtEl>
                                          <p:spTgt spid="9"/>
                                        </p:tgtEl>
                                        <p:attrNameLst>
                                          <p:attrName>ppt_y</p:attrName>
                                        </p:attrNameLst>
                                      </p:cBhvr>
                                      <p:tavLst>
                                        <p:tav tm="0">
                                          <p:val>
                                            <p:strVal val="#ppt_y"/>
                                          </p:val>
                                        </p:tav>
                                        <p:tav tm="100000">
                                          <p:val>
                                            <p:strVal val="#ppt_y"/>
                                          </p:val>
                                        </p:tav>
                                      </p:tavLst>
                                    </p:anim>
                                  </p:childTnLst>
                                </p:cTn>
                              </p:par>
                              <p:par>
                                <p:cTn id="14" presetID="14" presetClass="entr" presetSubtype="1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randombar(horizontal)">
                                      <p:cBhvr>
                                        <p:cTn id="16" dur="500"/>
                                        <p:tgtEl>
                                          <p:spTgt spid="7"/>
                                        </p:tgtEl>
                                      </p:cBhvr>
                                    </p:animEffect>
                                  </p:childTnLst>
                                </p:cTn>
                              </p:par>
                              <p:par>
                                <p:cTn id="17" presetID="2" presetClass="entr" presetSubtype="8" fill="hold" grpId="0" nodeType="withEffect">
                                  <p:stCondLst>
                                    <p:cond delay="0"/>
                                  </p:stCondLst>
                                  <p:childTnLst>
                                    <p:set>
                                      <p:cBhvr>
                                        <p:cTn id="18" dur="1" fill="hold">
                                          <p:stCondLst>
                                            <p:cond delay="0"/>
                                          </p:stCondLst>
                                        </p:cTn>
                                        <p:tgtEl>
                                          <p:spTgt spid="5125"/>
                                        </p:tgtEl>
                                        <p:attrNameLst>
                                          <p:attrName>style.visibility</p:attrName>
                                        </p:attrNameLst>
                                      </p:cBhvr>
                                      <p:to>
                                        <p:strVal val="visible"/>
                                      </p:to>
                                    </p:set>
                                    <p:anim calcmode="lin" valueType="num">
                                      <p:cBhvr additive="base">
                                        <p:cTn id="19" dur="500" fill="hold"/>
                                        <p:tgtEl>
                                          <p:spTgt spid="5125"/>
                                        </p:tgtEl>
                                        <p:attrNameLst>
                                          <p:attrName>ppt_x</p:attrName>
                                        </p:attrNameLst>
                                      </p:cBhvr>
                                      <p:tavLst>
                                        <p:tav tm="0">
                                          <p:val>
                                            <p:strVal val="0-#ppt_w/2"/>
                                          </p:val>
                                        </p:tav>
                                        <p:tav tm="100000">
                                          <p:val>
                                            <p:strVal val="#ppt_x"/>
                                          </p:val>
                                        </p:tav>
                                      </p:tavLst>
                                    </p:anim>
                                    <p:anim calcmode="lin" valueType="num">
                                      <p:cBhvr additive="base">
                                        <p:cTn id="20" dur="500" fill="hold"/>
                                        <p:tgtEl>
                                          <p:spTgt spid="5125"/>
                                        </p:tgtEl>
                                        <p:attrNameLst>
                                          <p:attrName>ppt_y</p:attrName>
                                        </p:attrNameLst>
                                      </p:cBhvr>
                                      <p:tavLst>
                                        <p:tav tm="0">
                                          <p:val>
                                            <p:strVal val="#ppt_y"/>
                                          </p:val>
                                        </p:tav>
                                        <p:tav tm="100000">
                                          <p:val>
                                            <p:strVal val="#ppt_y"/>
                                          </p:val>
                                        </p:tav>
                                      </p:tavLst>
                                    </p:anim>
                                  </p:childTnLst>
                                </p:cTn>
                              </p:par>
                              <p:par>
                                <p:cTn id="21" presetID="3" presetClass="entr" presetSubtype="10" fill="hold" grpId="0" nodeType="withEffect">
                                  <p:stCondLst>
                                    <p:cond delay="0"/>
                                  </p:stCondLst>
                                  <p:childTnLst>
                                    <p:set>
                                      <p:cBhvr>
                                        <p:cTn id="22" dur="1" fill="hold">
                                          <p:stCondLst>
                                            <p:cond delay="0"/>
                                          </p:stCondLst>
                                        </p:cTn>
                                        <p:tgtEl>
                                          <p:spTgt spid="5124"/>
                                        </p:tgtEl>
                                        <p:attrNameLst>
                                          <p:attrName>style.visibility</p:attrName>
                                        </p:attrNameLst>
                                      </p:cBhvr>
                                      <p:to>
                                        <p:strVal val="visible"/>
                                      </p:to>
                                    </p:set>
                                    <p:animEffect transition="in" filter="blinds(horizontal)">
                                      <p:cBhvr>
                                        <p:cTn id="23" dur="500"/>
                                        <p:tgtEl>
                                          <p:spTgt spid="5124"/>
                                        </p:tgtEl>
                                      </p:cBhvr>
                                    </p:animEffect>
                                  </p:childTnLst>
                                </p:cTn>
                              </p:par>
                            </p:childTnLst>
                          </p:cTn>
                        </p:par>
                        <p:par>
                          <p:cTn id="24" fill="hold">
                            <p:stCondLst>
                              <p:cond delay="1000"/>
                            </p:stCondLst>
                            <p:childTnLst>
                              <p:par>
                                <p:cTn id="25" presetID="3" presetClass="entr" presetSubtype="10" fill="hold" grpId="1" nodeType="afterEffect">
                                  <p:stCondLst>
                                    <p:cond delay="0"/>
                                  </p:stCondLst>
                                  <p:iterate type="lt">
                                    <p:tmPct val="0"/>
                                  </p:iterate>
                                  <p:childTnLst>
                                    <p:set>
                                      <p:cBhvr>
                                        <p:cTn id="26" dur="1" fill="hold">
                                          <p:stCondLst>
                                            <p:cond delay="0"/>
                                          </p:stCondLst>
                                        </p:cTn>
                                        <p:tgtEl>
                                          <p:spTgt spid="5123"/>
                                        </p:tgtEl>
                                        <p:attrNameLst>
                                          <p:attrName>style.visibility</p:attrName>
                                        </p:attrNameLst>
                                      </p:cBhvr>
                                      <p:to>
                                        <p:strVal val="visible"/>
                                      </p:to>
                                    </p:set>
                                    <p:animEffect transition="in" filter="blinds(horizontal)">
                                      <p:cBhvr>
                                        <p:cTn id="27" dur="500"/>
                                        <p:tgtEl>
                                          <p:spTgt spid="51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3" grpId="1"/>
      <p:bldP spid="5124" grpId="0"/>
      <p:bldP spid="5125" grpId="0" bldLvl="0" animBg="1"/>
      <p:bldP spid="7" grpId="0"/>
      <p:bldP spid="8" grpId="0" bldLvl="0" animBg="1"/>
      <p:bldP spid="9" grpId="0" bldLvl="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文本框 66"/>
          <p:cNvSpPr txBox="1">
            <a:spLocks noChangeArrowheads="1"/>
          </p:cNvSpPr>
          <p:nvPr/>
        </p:nvSpPr>
        <p:spPr bwMode="auto">
          <a:xfrm>
            <a:off x="6542405" y="1170940"/>
            <a:ext cx="5631180" cy="3784600"/>
          </a:xfrm>
          <a:prstGeom prst="rect">
            <a:avLst/>
          </a:prstGeom>
          <a:noFill/>
          <a:ln>
            <a:noFill/>
          </a:ln>
        </p:spPr>
        <p:txBody>
          <a:bodyPr wrap="square">
            <a:spAutoFit/>
          </a:bodyPr>
          <a:lstStyle>
            <a:defPPr>
              <a:defRPr lang="zh-CN"/>
            </a:defPPr>
            <a:lvl1pPr eaLnBrk="1" hangingPunct="1">
              <a:defRPr sz="4400">
                <a:latin typeface="Simply City Light" panose="020B0303020202080204" pitchFamily="34" charset="0"/>
                <a:ea typeface="SimSun-ExtB" panose="02010609060101010101" pitchFamily="49" charset="-122"/>
                <a:cs typeface="Arial" panose="020B0604020202020204" pitchFamily="34" charset="0"/>
              </a:defRPr>
            </a:lvl1pPr>
            <a:lvl2pPr marL="742950" indent="-285750"/>
            <a:lvl3pPr marL="1143000" indent="-228600"/>
            <a:lvl4pPr marL="1600200" indent="-228600"/>
            <a:lvl5pPr marL="2057400" indent="-228600"/>
            <a:lvl6pPr marL="2514600" indent="-228600" defTabSz="685800" fontAlgn="base">
              <a:spcBef>
                <a:spcPct val="0"/>
              </a:spcBef>
              <a:spcAft>
                <a:spcPct val="0"/>
              </a:spcAft>
            </a:lvl6pPr>
            <a:lvl7pPr marL="2971800" indent="-228600" defTabSz="685800" fontAlgn="base">
              <a:spcBef>
                <a:spcPct val="0"/>
              </a:spcBef>
              <a:spcAft>
                <a:spcPct val="0"/>
              </a:spcAft>
            </a:lvl7pPr>
            <a:lvl8pPr marL="3429000" indent="-228600" defTabSz="685800" fontAlgn="base">
              <a:spcBef>
                <a:spcPct val="0"/>
              </a:spcBef>
              <a:spcAft>
                <a:spcPct val="0"/>
              </a:spcAft>
            </a:lvl8pPr>
            <a:lvl9pPr marL="3886200" indent="-228600" defTabSz="685800" fontAlgn="base">
              <a:spcBef>
                <a:spcPct val="0"/>
              </a:spcBef>
              <a:spcAft>
                <a:spcPct val="0"/>
              </a:spcAft>
            </a:lvl9pPr>
          </a:lstStyle>
          <a:p>
            <a:pPr algn="l">
              <a:defRPr/>
            </a:pPr>
            <a:r>
              <a:rPr lang="zh-CN" altLang="en-US" sz="2400" dirty="0">
                <a:solidFill>
                  <a:schemeClr val="bg1">
                    <a:lumMod val="65000"/>
                  </a:schemeClr>
                </a:solidFill>
                <a:latin typeface="微软雅黑" panose="020B0503020204020204" pitchFamily="34" charset="-122"/>
                <a:ea typeface="微软雅黑" panose="020B0503020204020204" pitchFamily="34" charset="-122"/>
                <a:cs typeface="+mn-ea"/>
                <a:sym typeface="+mn-ea"/>
              </a:rPr>
              <a:t>我们当前已经完成了一个基本的接水框架（包括硬件的搭建及焊接），并且也通过一块单片机和传感器实现了对液位高度的测量，精度在毫米级，满足使用要求，同时使用另一块单片机连接传感器进行水杯高度的测量，相对精度在厘米级以内，满足使用要求，我们使用了两块单片机对此进行处理，实现了两块单片机的串口通信，实现了数据的请求和发送。</a:t>
            </a:r>
            <a:endParaRPr lang="zh-CN" altLang="en-US" sz="2400" dirty="0">
              <a:solidFill>
                <a:schemeClr val="bg1">
                  <a:lumMod val="65000"/>
                </a:schemeClr>
              </a:solidFill>
              <a:latin typeface="微软雅黑" panose="020B0503020204020204" pitchFamily="34" charset="-122"/>
              <a:ea typeface="微软雅黑" panose="020B0503020204020204" pitchFamily="34" charset="-122"/>
              <a:cs typeface="+mn-ea"/>
            </a:endParaRPr>
          </a:p>
        </p:txBody>
      </p:sp>
      <p:sp>
        <p:nvSpPr>
          <p:cNvPr id="17" name="矩形 16"/>
          <p:cNvSpPr/>
          <p:nvPr/>
        </p:nvSpPr>
        <p:spPr>
          <a:xfrm>
            <a:off x="354" y="228285"/>
            <a:ext cx="225016" cy="5866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6434" tIns="48217" rIns="96434" bIns="48217" rtlCol="0" anchor="ctr"/>
          <a:lstStyle/>
          <a:p>
            <a:pPr algn="ctr" defTabSz="963930"/>
            <a:endParaRPr lang="zh-CN" altLang="en-US" sz="1970">
              <a:solidFill>
                <a:srgbClr val="E7E6E6">
                  <a:lumMod val="50000"/>
                </a:srgbClr>
              </a:solidFill>
              <a:ea typeface="微软雅黑" panose="020B0503020204020204" pitchFamily="34" charset="-122"/>
              <a:cs typeface="+mn-ea"/>
              <a:sym typeface="+mn-lt"/>
            </a:endParaRPr>
          </a:p>
        </p:txBody>
      </p:sp>
      <p:sp>
        <p:nvSpPr>
          <p:cNvPr id="18" name="文本框 17"/>
          <p:cNvSpPr txBox="1"/>
          <p:nvPr/>
        </p:nvSpPr>
        <p:spPr>
          <a:xfrm>
            <a:off x="392023" y="266575"/>
            <a:ext cx="2743200" cy="553720"/>
          </a:xfrm>
          <a:prstGeom prst="rect">
            <a:avLst/>
          </a:prstGeom>
          <a:noFill/>
        </p:spPr>
        <p:txBody>
          <a:bodyPr wrap="none" lIns="0" tIns="0" rIns="0" bIns="0" rtlCol="0">
            <a:spAutoFit/>
          </a:bodyPr>
          <a:lstStyle/>
          <a:p>
            <a:pPr algn="l" defTabSz="963930"/>
            <a:r>
              <a:rPr lang="zh-CN" altLang="en-US" sz="3600" dirty="0">
                <a:solidFill>
                  <a:schemeClr val="bg1">
                    <a:lumMod val="65000"/>
                  </a:schemeClr>
                </a:solidFill>
                <a:latin typeface="微软雅黑" panose="020B0503020204020204" pitchFamily="34" charset="-122"/>
                <a:ea typeface="微软雅黑" panose="020B0503020204020204" pitchFamily="34" charset="-122"/>
                <a:cs typeface="+mn-ea"/>
                <a:sym typeface="+mn-lt"/>
              </a:rPr>
              <a:t>项目情况介绍</a:t>
            </a:r>
            <a:endParaRPr lang="zh-CN" altLang="en-US" sz="3600" dirty="0">
              <a:solidFill>
                <a:schemeClr val="bg1">
                  <a:lumMod val="65000"/>
                </a:schemeClr>
              </a:solidFill>
              <a:latin typeface="微软雅黑" panose="020B0503020204020204" pitchFamily="34" charset="-122"/>
              <a:ea typeface="微软雅黑" panose="020B0503020204020204" pitchFamily="34" charset="-122"/>
              <a:cs typeface="+mn-ea"/>
              <a:sym typeface="+mn-lt"/>
            </a:endParaRPr>
          </a:p>
        </p:txBody>
      </p:sp>
      <p:pic>
        <p:nvPicPr>
          <p:cNvPr id="5" name="图片 5" descr="IMG_20171021_145207"/>
          <p:cNvPicPr>
            <a:picLocks noChangeAspect="1"/>
          </p:cNvPicPr>
          <p:nvPr/>
        </p:nvPicPr>
        <p:blipFill>
          <a:blip r:embed="rId1"/>
          <a:stretch>
            <a:fillRect/>
          </a:stretch>
        </p:blipFill>
        <p:spPr>
          <a:xfrm>
            <a:off x="391795" y="980440"/>
            <a:ext cx="5253355" cy="5986145"/>
          </a:xfrm>
          <a:prstGeom prst="rect">
            <a:avLst/>
          </a:prstGeom>
        </p:spPr>
      </p:pic>
    </p:spTree>
  </p:cSld>
  <p:clrMapOvr>
    <a:masterClrMapping/>
  </p:clrMapOvr>
  <p:transition spd="slow">
    <p:fade/>
  </p:transition>
</p:sld>
</file>

<file path=ppt/theme/theme1.xml><?xml version="1.0" encoding="utf-8"?>
<a:theme xmlns:a="http://schemas.openxmlformats.org/drawingml/2006/main" name="自定义设计方案">
  <a:themeElements>
    <a:clrScheme name="碧海蓝天">
      <a:dk1>
        <a:srgbClr val="000000"/>
      </a:dk1>
      <a:lt1>
        <a:srgbClr val="FFFFFF"/>
      </a:lt1>
      <a:dk2>
        <a:srgbClr val="17406D"/>
      </a:dk2>
      <a:lt2>
        <a:srgbClr val="DBEFF9"/>
      </a:lt2>
      <a:accent1>
        <a:srgbClr val="0F6FC6"/>
      </a:accent1>
      <a:accent2>
        <a:srgbClr val="009DD9"/>
      </a:accent2>
      <a:accent3>
        <a:srgbClr val="0BD0D9"/>
      </a:accent3>
      <a:accent4>
        <a:srgbClr val="10CF9B"/>
      </a:accent4>
      <a:accent5>
        <a:srgbClr val="7CCA62"/>
      </a:accent5>
      <a:accent6>
        <a:srgbClr val="F49100"/>
      </a:accent6>
      <a:hlink>
        <a:srgbClr val="F49100"/>
      </a:hlink>
      <a:folHlink>
        <a:srgbClr val="85DFD0"/>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2724</Words>
  <Application>WPS 演示</Application>
  <PresentationFormat>自定义</PresentationFormat>
  <Paragraphs>178</Paragraphs>
  <Slides>25</Slides>
  <Notes>35</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25</vt:i4>
      </vt:variant>
    </vt:vector>
  </HeadingPairs>
  <TitlesOfParts>
    <vt:vector size="39" baseType="lpstr">
      <vt:lpstr>Arial</vt:lpstr>
      <vt:lpstr>宋体</vt:lpstr>
      <vt:lpstr>Wingdings</vt:lpstr>
      <vt:lpstr>Calibri</vt:lpstr>
      <vt:lpstr>微软雅黑</vt:lpstr>
      <vt:lpstr>Impact</vt:lpstr>
      <vt:lpstr>Simply City Light</vt:lpstr>
      <vt:lpstr>SimSun-ExtB</vt:lpstr>
      <vt:lpstr>Arial Unicode MS</vt:lpstr>
      <vt:lpstr>Calibri Light</vt:lpstr>
      <vt:lpstr>Agency FB</vt:lpstr>
      <vt:lpstr>Yu Gothic UI Light</vt:lpstr>
      <vt:lpstr>AmdtSymbols</vt:lpstr>
      <vt:lpstr>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磨砂蓝色</dc:title>
  <dc:creator/>
  <cp:keywords>第一PPT模板网：www.1ppt.com</cp:keywords>
  <cp:lastModifiedBy>control</cp:lastModifiedBy>
  <cp:revision>26</cp:revision>
  <dcterms:created xsi:type="dcterms:W3CDTF">2017-08-20T08:28:00Z</dcterms:created>
  <dcterms:modified xsi:type="dcterms:W3CDTF">2017-10-27T14:07:57Z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2052-10.1.0.6877</vt:lpwstr>
  </property>
</Properties>
</file>